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1" r:id="rId15"/>
    <p:sldId id="276" r:id="rId16"/>
    <p:sldId id="277" r:id="rId17"/>
    <p:sldId id="267" r:id="rId18"/>
    <p:sldId id="270" r:id="rId19"/>
    <p:sldId id="274" r:id="rId20"/>
    <p:sldId id="275" r:id="rId21"/>
    <p:sldId id="278" r:id="rId22"/>
    <p:sldId id="279" r:id="rId23"/>
    <p:sldId id="272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6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6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8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4501-2BA7-421A-96FF-6AC47D72B42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BF05-345D-4FAD-88F7-3D39983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Dong Wang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84755" y="281678"/>
            <a:ext cx="293452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CSLT ML Summer </a:t>
            </a:r>
            <a:r>
              <a:rPr lang="en-US" altLang="zh-CN" smtClean="0"/>
              <a:t>Seminar </a:t>
            </a:r>
            <a:r>
              <a:rPr lang="en-US" altLang="zh-CN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4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 a bernoli noise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488575" cy="2457008"/>
          </a:xfrm>
        </p:spPr>
        <p:txBody>
          <a:bodyPr/>
          <a:lstStyle/>
          <a:p>
            <a:r>
              <a:rPr lang="en-US" dirty="0" smtClean="0"/>
              <a:t>A binary classification task</a:t>
            </a:r>
          </a:p>
          <a:p>
            <a:r>
              <a:rPr lang="en-US" dirty="0" smtClean="0"/>
              <a:t>Assume the prediction structure y=</a:t>
            </a:r>
            <a:r>
              <a:rPr lang="el-GR" dirty="0" smtClean="0"/>
              <a:t>σ</a:t>
            </a:r>
            <a:r>
              <a:rPr lang="en-US" dirty="0" smtClean="0"/>
              <a:t>(wx)</a:t>
            </a:r>
          </a:p>
          <a:p>
            <a:r>
              <a:rPr lang="en-US" dirty="0" smtClean="0"/>
              <a:t>Assume Bernoli distribution on the target t with parameter y.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364" y="1825625"/>
            <a:ext cx="3230028" cy="5703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64" y="2708663"/>
            <a:ext cx="3933729" cy="10415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274" y="5409178"/>
            <a:ext cx="3827812" cy="1138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087" y="3900581"/>
            <a:ext cx="8317375" cy="1142663"/>
          </a:xfrm>
          <a:prstGeom prst="rect">
            <a:avLst/>
          </a:prstGeom>
        </p:spPr>
      </p:pic>
      <p:sp>
        <p:nvSpPr>
          <p:cNvPr id="8" name="线形标注 2 7"/>
          <p:cNvSpPr/>
          <p:nvPr/>
        </p:nvSpPr>
        <p:spPr>
          <a:xfrm>
            <a:off x="7465671" y="5043244"/>
            <a:ext cx="2858947" cy="671331"/>
          </a:xfrm>
          <a:prstGeom prst="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same as in linear regression!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Softmax regression: a multinomial noise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088038" cy="4351338"/>
          </a:xfrm>
        </p:spPr>
        <p:txBody>
          <a:bodyPr/>
          <a:lstStyle/>
          <a:p>
            <a:r>
              <a:rPr lang="en-US" altLang="zh-CN" dirty="0" smtClean="0"/>
              <a:t>A multi-classification task</a:t>
            </a:r>
          </a:p>
          <a:p>
            <a:r>
              <a:rPr lang="en-US" altLang="zh-CN" dirty="0" smtClean="0"/>
              <a:t>Assume the prediction structure y=</a:t>
            </a:r>
            <a:r>
              <a:rPr lang="el-GR" altLang="zh-CN" dirty="0" smtClean="0"/>
              <a:t>σ</a:t>
            </a:r>
            <a:r>
              <a:rPr lang="en-US" altLang="zh-CN" dirty="0" smtClean="0"/>
              <a:t>(wx), where </a:t>
            </a:r>
            <a:r>
              <a:rPr lang="el-GR" altLang="zh-CN" dirty="0" smtClean="0"/>
              <a:t>σ</a:t>
            </a:r>
            <a:r>
              <a:rPr lang="en-US" altLang="zh-CN" dirty="0" smtClean="0"/>
              <a:t>() is a softmax</a:t>
            </a:r>
          </a:p>
          <a:p>
            <a:r>
              <a:rPr lang="en-US" altLang="zh-CN" dirty="0" smtClean="0"/>
              <a:t>Assume multinomial distribution on the target t with parameter y.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50" y="2198850"/>
            <a:ext cx="4514127" cy="10414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891" y="4001294"/>
            <a:ext cx="5862471" cy="8928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23" y="4821368"/>
            <a:ext cx="9064392" cy="1189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23" y="5798075"/>
            <a:ext cx="5582308" cy="1139910"/>
          </a:xfrm>
          <a:prstGeom prst="rect">
            <a:avLst/>
          </a:prstGeom>
        </p:spPr>
      </p:pic>
      <p:sp>
        <p:nvSpPr>
          <p:cNvPr id="8" name="线形标注 1(带强调线) 7"/>
          <p:cNvSpPr/>
          <p:nvPr/>
        </p:nvSpPr>
        <p:spPr>
          <a:xfrm>
            <a:off x="9629172" y="5819326"/>
            <a:ext cx="1724628" cy="833377"/>
          </a:xfrm>
          <a:prstGeom prst="accentCallout1">
            <a:avLst>
              <a:gd name="adj1" fmla="val 18750"/>
              <a:gd name="adj2" fmla="val -8333"/>
              <a:gd name="adj3" fmla="val -30556"/>
              <a:gd name="adj4" fmla="val -403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Cross entropy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9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Probit regression: a probit noise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0797" y="1883498"/>
            <a:ext cx="4405132" cy="1855125"/>
          </a:xfrm>
        </p:spPr>
        <p:txBody>
          <a:bodyPr/>
          <a:lstStyle/>
          <a:p>
            <a:r>
              <a:rPr lang="en-US" dirty="0" smtClean="0"/>
              <a:t>Assume a more implict noise derived from a cumulative distribution function.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5979"/>
            <a:ext cx="3354686" cy="9260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16" y="2564725"/>
            <a:ext cx="3862972" cy="1395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208" y="3117023"/>
            <a:ext cx="2185629" cy="621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706" y="4314546"/>
            <a:ext cx="3913801" cy="1382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39" y="3427823"/>
            <a:ext cx="4709267" cy="33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5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assumption is wrong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03" y="1804052"/>
            <a:ext cx="3907849" cy="38657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49" y="1804052"/>
            <a:ext cx="3843208" cy="38657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9517" y="6007261"/>
            <a:ext cx="862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Bishop PRML, Fig 4.4. Magenta line is linear regression, green is 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3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Extension to hierarchical structure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model</a:t>
            </a:r>
          </a:p>
          <a:p>
            <a:pPr lvl="1"/>
            <a:r>
              <a:rPr lang="en-US" dirty="0" smtClean="0"/>
              <a:t>Y=m+wX+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dirty="0" smtClean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zh-CN" dirty="0" smtClean="0">
                <a:cs typeface="Arial" panose="020B0604020202020204" pitchFamily="34" charset="0"/>
              </a:rPr>
              <a:t>Y=m+wU+vV + 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dirty="0" smtClean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zh-CN" dirty="0" smtClean="0">
                <a:cs typeface="Arial" panose="020B0604020202020204" pitchFamily="34" charset="0"/>
              </a:rPr>
              <a:t>Y(i,j)=m+w(i)U + v(i,j)V + 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dirty="0" smtClean="0">
                <a:cs typeface="Arial" panose="020B0604020202020204" pitchFamily="34" charset="0"/>
              </a:rPr>
              <a:t>(i,j)</a:t>
            </a:r>
          </a:p>
          <a:p>
            <a:pPr lvl="1"/>
            <a:r>
              <a:rPr lang="en-US" altLang="zh-CN" dirty="0" smtClean="0">
                <a:cs typeface="Arial" panose="020B0604020202020204" pitchFamily="34" charset="0"/>
              </a:rPr>
              <a:t>Y(i,j)=m+U(w(i) + v(i,j)) + 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dirty="0" smtClean="0">
                <a:cs typeface="Arial" panose="020B0604020202020204" pitchFamily="34" charset="0"/>
              </a:rPr>
              <a:t>(i,j)</a:t>
            </a:r>
          </a:p>
          <a:p>
            <a:r>
              <a:rPr lang="en-US" altLang="zh-CN" dirty="0" smtClean="0">
                <a:cs typeface="Arial" panose="020B0604020202020204" pitchFamily="34" charset="0"/>
              </a:rPr>
              <a:t>Dynamic model</a:t>
            </a:r>
          </a:p>
          <a:p>
            <a:pPr lvl="1"/>
            <a:r>
              <a:rPr lang="en-US" altLang="zh-CN" dirty="0" smtClean="0">
                <a:cs typeface="Arial" panose="020B0604020202020204" pitchFamily="34" charset="0"/>
              </a:rPr>
              <a:t>X(t)=Ax(t-1)+</a:t>
            </a:r>
            <a:r>
              <a:rPr lang="el-GR" altLang="zh-CN" dirty="0" smtClean="0">
                <a:cs typeface="Arial" panose="020B0604020202020204" pitchFamily="34" charset="0"/>
              </a:rPr>
              <a:t> ϵ</a:t>
            </a:r>
            <a:r>
              <a:rPr lang="en-US" altLang="zh-CN" dirty="0" smtClean="0">
                <a:cs typeface="Arial" panose="020B0604020202020204" pitchFamily="34" charset="0"/>
              </a:rPr>
              <a:t>; y(t)=Bx(t)+v</a:t>
            </a:r>
          </a:p>
          <a:p>
            <a:pPr lvl="1"/>
            <a:r>
              <a:rPr lang="en-US" altLang="zh-CN" dirty="0" smtClean="0">
                <a:cs typeface="Arial" panose="020B0604020202020204" pitchFamily="34" charset="0"/>
              </a:rPr>
              <a:t>X(t)=Ax(t-1)+</a:t>
            </a:r>
            <a:r>
              <a:rPr lang="el-GR" altLang="zh-CN" dirty="0" smtClean="0">
                <a:cs typeface="Arial" panose="020B0604020202020204" pitchFamily="34" charset="0"/>
              </a:rPr>
              <a:t> ϵ</a:t>
            </a:r>
            <a:r>
              <a:rPr lang="en-US" altLang="zh-CN" dirty="0" smtClean="0">
                <a:cs typeface="Arial" panose="020B0604020202020204" pitchFamily="34" charset="0"/>
              </a:rPr>
              <a:t>(t); y(t)=Bx(t)+v(t), {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dirty="0" smtClean="0">
                <a:cs typeface="Arial" panose="020B0604020202020204" pitchFamily="34" charset="0"/>
              </a:rPr>
              <a:t>(t)} {v(t)} are Gaussian process</a:t>
            </a:r>
          </a:p>
          <a:p>
            <a:pPr lvl="1"/>
            <a:endParaRPr lang="en-US" altLang="zh-CN" dirty="0" smtClean="0">
              <a:cs typeface="Arial" panose="020B0604020202020204" pitchFamily="34" charset="0"/>
            </a:endParaRPr>
          </a:p>
          <a:p>
            <a:pPr lvl="1"/>
            <a:endParaRPr lang="en-US" altLang="zh-CN" dirty="0" smtClean="0">
              <a:cs typeface="Arial" panose="020B0604020202020204" pitchFamily="34" charset="0"/>
            </a:endParaRPr>
          </a:p>
          <a:p>
            <a:pPr lvl="1"/>
            <a:endParaRPr lang="en-US" altLang="zh-CN" dirty="0" smtClean="0">
              <a:cs typeface="Arial" panose="020B0604020202020204" pitchFamily="34" charset="0"/>
            </a:endParaRPr>
          </a:p>
          <a:p>
            <a:endParaRPr lang="en-US" altLang="zh-CN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3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PCA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52087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Traditional PCA find a orthogonal transform that map data to lower dimensional space, by preserving as much as the variance or minimizing the reconstruction cost.</a:t>
            </a:r>
          </a:p>
          <a:p>
            <a:r>
              <a:rPr lang="en-US" altLang="zh-CN" dirty="0" smtClean="0"/>
              <a:t>{</a:t>
            </a:r>
            <a:r>
              <a:rPr lang="en-US" altLang="zh-CN" i="1" dirty="0" smtClean="0"/>
              <a:t>x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}, i=1,..N, </a:t>
            </a:r>
            <a:r>
              <a:rPr lang="en-US" altLang="zh-CN" i="1" dirty="0" smtClean="0"/>
              <a:t>x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 </a:t>
            </a:r>
            <a:r>
              <a:rPr lang="el-GR" altLang="zh-CN" dirty="0" smtClean="0"/>
              <a:t>∈</a:t>
            </a:r>
            <a:r>
              <a:rPr lang="en-US" altLang="zh-CN" dirty="0" smtClean="0"/>
              <a:t>R</a:t>
            </a:r>
            <a:r>
              <a:rPr lang="en-US" altLang="zh-CN" baseline="30000" dirty="0" smtClean="0"/>
              <a:t>D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V</a:t>
            </a:r>
            <a:r>
              <a:rPr lang="en-US" altLang="zh-CN" dirty="0" smtClean="0"/>
              <a:t>= {</a:t>
            </a:r>
            <a:r>
              <a:rPr lang="en-US" altLang="zh-CN" i="1" dirty="0" smtClean="0"/>
              <a:t>v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} </a:t>
            </a:r>
            <a:r>
              <a:rPr lang="el-GR" altLang="zh-CN" dirty="0" smtClean="0"/>
              <a:t>∈</a:t>
            </a:r>
            <a:r>
              <a:rPr lang="en-US" altLang="zh-CN" dirty="0" smtClean="0"/>
              <a:t>R</a:t>
            </a:r>
            <a:r>
              <a:rPr lang="en-US" altLang="zh-CN" baseline="30000" dirty="0" smtClean="0"/>
              <a:t>MXD</a:t>
            </a:r>
            <a:r>
              <a:rPr lang="en-US" altLang="zh-CN" dirty="0" smtClean="0"/>
              <a:t>,</a:t>
            </a:r>
          </a:p>
          <a:p>
            <a:r>
              <a:rPr lang="en-US" altLang="zh-CN" dirty="0" smtClean="0"/>
              <a:t>{</a:t>
            </a:r>
            <a:r>
              <a:rPr lang="en-US" altLang="zh-CN" i="1" dirty="0" smtClean="0"/>
              <a:t>y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}, i=1,..N, </a:t>
            </a:r>
            <a:r>
              <a:rPr lang="en-US" altLang="zh-CN" i="1" dirty="0" smtClean="0"/>
              <a:t>y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=</a:t>
            </a:r>
            <a:r>
              <a:rPr lang="en-US" altLang="zh-CN" i="1" dirty="0" smtClean="0"/>
              <a:t>Vx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 </a:t>
            </a:r>
            <a:r>
              <a:rPr lang="el-GR" altLang="zh-CN" dirty="0" smtClean="0"/>
              <a:t>∈</a:t>
            </a:r>
            <a:r>
              <a:rPr lang="en-US" altLang="zh-CN" dirty="0" smtClean="0"/>
              <a:t>R</a:t>
            </a:r>
            <a:r>
              <a:rPr lang="en-US" altLang="zh-CN" baseline="30000" dirty="0" smtClean="0"/>
              <a:t>M</a:t>
            </a:r>
          </a:p>
          <a:p>
            <a:r>
              <a:rPr lang="en-US" altLang="zh-CN" dirty="0" smtClean="0"/>
              <a:t>The goal is to find a V so that {</a:t>
            </a:r>
            <a:r>
              <a:rPr lang="en-US" altLang="zh-CN" i="1" dirty="0" smtClean="0"/>
              <a:t>y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} posses the maximal variation. V is called a loading matrix.</a:t>
            </a:r>
          </a:p>
          <a:p>
            <a:r>
              <a:rPr lang="en-US" altLang="zh-CN" dirty="0" smtClean="0"/>
              <a:t>Begin with the first basis v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 let v</a:t>
            </a:r>
            <a:r>
              <a:rPr lang="en-US" altLang="zh-CN" baseline="-25000" dirty="0" smtClean="0"/>
              <a:t>1</a:t>
            </a:r>
            <a:r>
              <a:rPr lang="en-US" altLang="zh-CN" baseline="30000" dirty="0" smtClean="0"/>
              <a:t>T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= 1, compute the variance of the projection.</a:t>
            </a:r>
            <a:endParaRPr lang="el-GR" altLang="zh-CN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5812"/>
              </p:ext>
            </p:extLst>
          </p:nvPr>
        </p:nvGraphicFramePr>
        <p:xfrm>
          <a:off x="5672288" y="1155228"/>
          <a:ext cx="5878513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公式" r:id="rId3" imgW="2743200" imgH="1574800" progId="Equation.3">
                  <p:embed/>
                </p:oleObj>
              </mc:Choice>
              <mc:Fallback>
                <p:oleObj name="公式" r:id="rId3" imgW="27432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288" y="1155228"/>
                        <a:ext cx="5878513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20162"/>
              </p:ext>
            </p:extLst>
          </p:nvPr>
        </p:nvGraphicFramePr>
        <p:xfrm>
          <a:off x="5753080" y="4904351"/>
          <a:ext cx="5080322" cy="78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公式" r:id="rId5" imgW="2209800" imgH="342900" progId="Equation.3">
                  <p:embed/>
                </p:oleObj>
              </mc:Choice>
              <mc:Fallback>
                <p:oleObj name="公式" r:id="rId5" imgW="2209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80" y="4904351"/>
                        <a:ext cx="5080322" cy="788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18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Probabilistic PCA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6722915"/>
              </p:ext>
            </p:extLst>
          </p:nvPr>
        </p:nvGraphicFramePr>
        <p:xfrm>
          <a:off x="1727662" y="1512767"/>
          <a:ext cx="4972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公式" r:id="rId3" imgW="2209800" imgH="342900" progId="Equation.3">
                  <p:embed/>
                </p:oleObj>
              </mc:Choice>
              <mc:Fallback>
                <p:oleObj name="公式" r:id="rId3" imgW="2209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62" y="1512767"/>
                        <a:ext cx="49720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596934"/>
              </p:ext>
            </p:extLst>
          </p:nvPr>
        </p:nvGraphicFramePr>
        <p:xfrm>
          <a:off x="1727662" y="2563692"/>
          <a:ext cx="7080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公式" r:id="rId5" imgW="2946400" imgH="228600" progId="Equation.3">
                  <p:embed/>
                </p:oleObj>
              </mc:Choice>
              <mc:Fallback>
                <p:oleObj name="公式" r:id="rId5" imgW="294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62" y="2563692"/>
                        <a:ext cx="70802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93676"/>
              </p:ext>
            </p:extLst>
          </p:nvPr>
        </p:nvGraphicFramePr>
        <p:xfrm>
          <a:off x="1727662" y="4016879"/>
          <a:ext cx="403383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公式" r:id="rId7" imgW="1689100" imgH="508000" progId="Equation.3">
                  <p:embed/>
                </p:oleObj>
              </mc:Choice>
              <mc:Fallback>
                <p:oleObj name="公式" r:id="rId7" imgW="1689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62" y="4016879"/>
                        <a:ext cx="403383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449746" y="5229729"/>
            <a:ext cx="52568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i="0" dirty="0"/>
              <a:t>v</a:t>
            </a:r>
            <a:r>
              <a:rPr lang="en-US" altLang="zh-CN" i="0" baseline="-25000" dirty="0"/>
              <a:t>1 </a:t>
            </a:r>
            <a:r>
              <a:rPr lang="en-US" altLang="zh-CN" i="0" dirty="0"/>
              <a:t>is an eigen vector.</a:t>
            </a:r>
            <a:r>
              <a:rPr lang="el-GR" altLang="zh-CN" i="0" dirty="0">
                <a:cs typeface="Arial" panose="020B0604020202020204" pitchFamily="34" charset="0"/>
              </a:rPr>
              <a:t>λ</a:t>
            </a:r>
            <a:r>
              <a:rPr lang="en-US" altLang="zh-CN" sz="1600" i="0" baseline="-25000" dirty="0">
                <a:cs typeface="Arial" panose="020B0604020202020204" pitchFamily="34" charset="0"/>
              </a:rPr>
              <a:t>1</a:t>
            </a:r>
            <a:r>
              <a:rPr lang="en-US" altLang="zh-CN" i="0" dirty="0">
                <a:cs typeface="Arial" panose="020B0604020202020204" pitchFamily="34" charset="0"/>
              </a:rPr>
              <a:t>is the corresponding eigenvalue.</a:t>
            </a:r>
            <a:endParaRPr lang="el-GR" altLang="zh-CN" i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PCA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812666" cy="156575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x = Wz + </a:t>
            </a:r>
            <a:r>
              <a:rPr lang="el-GR" altLang="zh-CN" i="1" dirty="0" smtClean="0">
                <a:cs typeface="Arial" panose="020B0604020202020204" pitchFamily="34" charset="0"/>
              </a:rPr>
              <a:t>μ</a:t>
            </a:r>
            <a:r>
              <a:rPr lang="en-US" altLang="zh-CN" dirty="0" smtClean="0"/>
              <a:t> + 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dirty="0" smtClean="0">
                <a:cs typeface="Arial" panose="020B0604020202020204" pitchFamily="34" charset="0"/>
              </a:rPr>
              <a:t> ;   </a:t>
            </a:r>
            <a:r>
              <a:rPr lang="en-US" altLang="zh-CN" i="1" dirty="0" smtClean="0"/>
              <a:t>z:</a:t>
            </a:r>
            <a:r>
              <a:rPr lang="en-US" altLang="zh-CN" i="1" dirty="0" smtClean="0">
                <a:cs typeface="Arial" panose="020B0604020202020204" pitchFamily="34" charset="0"/>
              </a:rPr>
              <a:t> N(z|0,I), 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i="1" dirty="0"/>
              <a:t>:</a:t>
            </a:r>
            <a:r>
              <a:rPr lang="en-US" altLang="zh-CN" i="1" dirty="0" smtClean="0">
                <a:cs typeface="Arial" panose="020B0604020202020204" pitchFamily="34" charset="0"/>
              </a:rPr>
              <a:t> N(z|0, </a:t>
            </a:r>
            <a:r>
              <a:rPr lang="el-GR" altLang="zh-CN" i="1" dirty="0" smtClean="0">
                <a:cs typeface="Arial" panose="020B0604020202020204" pitchFamily="34" charset="0"/>
              </a:rPr>
              <a:t>σ</a:t>
            </a:r>
            <a:r>
              <a:rPr lang="en-US" altLang="zh-CN" sz="2000" i="1" baseline="30000" dirty="0" smtClean="0">
                <a:cs typeface="Arial" panose="020B0604020202020204" pitchFamily="34" charset="0"/>
              </a:rPr>
              <a:t>2 </a:t>
            </a:r>
            <a:r>
              <a:rPr lang="en-US" altLang="zh-CN" i="1" dirty="0" smtClean="0">
                <a:cs typeface="Arial" panose="020B0604020202020204" pitchFamily="34" charset="0"/>
              </a:rPr>
              <a:t>I)</a:t>
            </a:r>
          </a:p>
        </p:txBody>
      </p:sp>
      <p:pic>
        <p:nvPicPr>
          <p:cNvPr id="4" name="Picture 4" descr="http://research.microsoft.com/en-us/um/people/cmbishop/prml/prmlfigs-jpg/Figure12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41563"/>
            <a:ext cx="83820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38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349" y="27463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Probabilistic PCA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The task is: given the training data set {</a:t>
            </a:r>
            <a:r>
              <a:rPr lang="en-US" altLang="zh-CN" i="1" smtClean="0"/>
              <a:t>x</a:t>
            </a:r>
            <a:r>
              <a:rPr lang="en-US" altLang="zh-CN" i="1" baseline="-25000" smtClean="0"/>
              <a:t>i</a:t>
            </a:r>
            <a:r>
              <a:rPr lang="en-US" altLang="zh-CN" smtClean="0"/>
              <a:t>}, estimate the parameters W, </a:t>
            </a:r>
            <a:r>
              <a:rPr lang="el-GR" altLang="zh-CN" i="1" smtClean="0">
                <a:cs typeface="Arial" panose="020B0604020202020204" pitchFamily="34" charset="0"/>
              </a:rPr>
              <a:t>μ</a:t>
            </a:r>
            <a:r>
              <a:rPr lang="en-US" altLang="zh-CN" smtClean="0"/>
              <a:t>,</a:t>
            </a:r>
            <a:r>
              <a:rPr lang="el-GR" altLang="zh-CN" smtClean="0">
                <a:cs typeface="Arial" panose="020B0604020202020204" pitchFamily="34" charset="0"/>
              </a:rPr>
              <a:t>σ</a:t>
            </a:r>
            <a:r>
              <a:rPr lang="en-US" altLang="zh-CN" smtClean="0">
                <a:cs typeface="Arial" panose="020B0604020202020204" pitchFamily="34" charset="0"/>
              </a:rPr>
              <a:t>.</a:t>
            </a:r>
            <a:endParaRPr lang="el-GR" altLang="zh-CN"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2819400"/>
          <a:ext cx="36576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公式" r:id="rId3" imgW="1447800" imgH="279400" progId="Equation.3">
                  <p:embed/>
                </p:oleObj>
              </mc:Choice>
              <mc:Fallback>
                <p:oleObj name="公式" r:id="rId3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36576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36576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0" dirty="0" smtClean="0">
                <a:cs typeface="Arial" panose="020B0604020202020204" pitchFamily="34" charset="0"/>
              </a:rPr>
              <a:t>P(z) </a:t>
            </a:r>
            <a:r>
              <a:rPr lang="en-US" altLang="zh-CN" sz="2800" i="0" dirty="0">
                <a:cs typeface="Arial" panose="020B0604020202020204" pitchFamily="34" charset="0"/>
              </a:rPr>
              <a:t>and p(x|z) are both Gaussians, this leads to p(x) being Gaussian as well.</a:t>
            </a:r>
            <a:endParaRPr lang="el-GR" altLang="zh-CN" sz="2800" i="0" dirty="0"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990600" y="4724400"/>
          <a:ext cx="40386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公式" r:id="rId5" imgW="1905000" imgH="914400" progId="Equation.3">
                  <p:embed/>
                </p:oleObj>
              </mc:Choice>
              <mc:Fallback>
                <p:oleObj name="公式" r:id="rId5" imgW="1905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40386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20348573"/>
              </p:ext>
            </p:extLst>
          </p:nvPr>
        </p:nvGraphicFramePr>
        <p:xfrm>
          <a:off x="6286500" y="6097588"/>
          <a:ext cx="2895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公式" r:id="rId7" imgW="1752600" imgH="228600" progId="Equation.3">
                  <p:embed/>
                </p:oleObj>
              </mc:Choice>
              <mc:Fallback>
                <p:oleObj name="公式" r:id="rId7" imgW="175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6097588"/>
                        <a:ext cx="28956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667500" y="4648200"/>
            <a:ext cx="3429000" cy="1066800"/>
          </a:xfrm>
          <a:prstGeom prst="wedgeEllipseCallout">
            <a:avLst>
              <a:gd name="adj1" fmla="val -8935"/>
              <a:gd name="adj2" fmla="val 70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i="0"/>
              <a:t>Note there is redundancy in W. WW</a:t>
            </a:r>
            <a:r>
              <a:rPr lang="en-US" altLang="zh-CN" sz="1400" i="0" baseline="30000"/>
              <a:t>T </a:t>
            </a:r>
            <a:r>
              <a:rPr lang="en-US" altLang="zh-CN" sz="1400" i="0"/>
              <a:t>is invariance with any orthogonal transform R</a:t>
            </a:r>
            <a:r>
              <a:rPr lang="en-US" altLang="zh-CN" sz="1800" i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79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Probabilistic PCA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smtClean="0"/>
              <a:t>Estimate</a:t>
            </a:r>
            <a:r>
              <a:rPr lang="en-US" altLang="zh-CN" sz="2400" i="1" smtClean="0"/>
              <a:t> W,</a:t>
            </a:r>
            <a:r>
              <a:rPr lang="el-GR" altLang="zh-CN" sz="2400" i="1" smtClean="0">
                <a:cs typeface="Arial" panose="020B0604020202020204" pitchFamily="34" charset="0"/>
              </a:rPr>
              <a:t>μ</a:t>
            </a:r>
            <a:r>
              <a:rPr lang="en-US" altLang="zh-CN" sz="2400" i="1" smtClean="0"/>
              <a:t>,</a:t>
            </a:r>
            <a:r>
              <a:rPr lang="el-GR" altLang="zh-CN" sz="2400" smtClean="0">
                <a:cs typeface="Arial" panose="020B0604020202020204" pitchFamily="34" charset="0"/>
              </a:rPr>
              <a:t>σ</a:t>
            </a:r>
            <a:r>
              <a:rPr lang="en-US" altLang="zh-CN" sz="2400" smtClean="0">
                <a:cs typeface="Arial" panose="020B0604020202020204" pitchFamily="34" charset="0"/>
              </a:rPr>
              <a:t>,by maximum likelihood(ML).</a:t>
            </a:r>
            <a:endParaRPr lang="el-GR" altLang="zh-CN" sz="2400">
              <a:cs typeface="Arial" panose="020B0604020202020204" pitchFamily="34" charset="0"/>
            </a:endParaRP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919288"/>
          <a:ext cx="4876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公式" r:id="rId3" imgW="3251200" imgH="1270000" progId="Equation.3">
                  <p:embed/>
                </p:oleObj>
              </mc:Choice>
              <mc:Fallback>
                <p:oleObj name="公式" r:id="rId3" imgW="3251200" imgH="12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19288"/>
                        <a:ext cx="4876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5052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0"/>
              <a:t>Set derivatives to 0 with respect to W, </a:t>
            </a:r>
            <a:r>
              <a:rPr lang="el-GR" altLang="zh-CN" sz="2800">
                <a:cs typeface="Arial" panose="020B0604020202020204" pitchFamily="34" charset="0"/>
              </a:rPr>
              <a:t>μ</a:t>
            </a:r>
            <a:r>
              <a:rPr lang="en-US" altLang="zh-CN" sz="2800" i="0"/>
              <a:t>, </a:t>
            </a:r>
            <a:r>
              <a:rPr lang="el-GR" altLang="zh-CN" sz="2800" i="0">
                <a:cs typeface="Arial" panose="020B0604020202020204" pitchFamily="34" charset="0"/>
              </a:rPr>
              <a:t>σ</a:t>
            </a:r>
            <a:r>
              <a:rPr lang="en-US" altLang="zh-CN" sz="2800" i="0">
                <a:cs typeface="Arial" panose="020B0604020202020204" pitchFamily="34" charset="0"/>
              </a:rPr>
              <a:t>, obtain:</a:t>
            </a:r>
            <a:endParaRPr lang="el-GR" altLang="zh-CN" sz="2800" i="0">
              <a:cs typeface="Arial" panose="020B0604020202020204" pitchFamily="34" charset="0"/>
            </a:endParaRPr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0" y="4038600"/>
          <a:ext cx="50292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公式" r:id="rId5" imgW="2362200" imgH="685800" progId="Equation.3">
                  <p:embed/>
                </p:oleObj>
              </mc:Choice>
              <mc:Fallback>
                <p:oleObj name="公式" r:id="rId5" imgW="2362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50292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3400" y="5638800"/>
            <a:ext cx="815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i="0"/>
              <a:t>     U</a:t>
            </a:r>
            <a:r>
              <a:rPr lang="en-US" altLang="zh-CN" sz="1800" i="0" baseline="-25000"/>
              <a:t>ML</a:t>
            </a:r>
            <a:r>
              <a:rPr lang="en-US" altLang="zh-CN" sz="1800" i="0"/>
              <a:t>in R</a:t>
            </a:r>
            <a:r>
              <a:rPr lang="en-US" altLang="zh-CN" sz="1800" i="0" baseline="30000"/>
              <a:t>DxM</a:t>
            </a:r>
            <a:r>
              <a:rPr lang="en-US" altLang="zh-CN" sz="1800" i="0"/>
              <a:t>, is composed by any subset of M eigen vectors of covariance S. L is a MxM diagonal matrix, involving corresponding eigen values. R is an arbitrary orthogonal matrix.</a:t>
            </a:r>
          </a:p>
        </p:txBody>
      </p:sp>
    </p:spTree>
    <p:extLst>
      <p:ext uri="{BB962C8B-B14F-4D97-AF65-F5344CB8AC3E}">
        <p14:creationId xmlns:p14="http://schemas.microsoft.com/office/powerpoint/2010/main" val="390345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</a:p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Linear Gaussian</a:t>
            </a:r>
          </a:p>
          <a:p>
            <a:r>
              <a:rPr lang="en-US" dirty="0" smtClean="0"/>
              <a:t>Bayesian model and regularization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Posterior probability p(z|x).</a:t>
            </a:r>
            <a:endParaRPr lang="en-US" altLang="zh-CN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2362200"/>
          <a:ext cx="4572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公式" r:id="rId3" imgW="2336800" imgH="457200" progId="Equation.3">
                  <p:embed/>
                </p:oleObj>
              </mc:Choice>
              <mc:Fallback>
                <p:oleObj name="公式" r:id="rId3" imgW="233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45720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" y="33528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0"/>
              <a:t>Projection of </a:t>
            </a:r>
            <a:r>
              <a:rPr lang="en-US" altLang="zh-CN" sz="2800"/>
              <a:t>x</a:t>
            </a:r>
            <a:r>
              <a:rPr lang="en-US" altLang="zh-CN" sz="2800" i="0"/>
              <a:t> is implemented as: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3995738"/>
          <a:ext cx="42672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公式" r:id="rId5" imgW="1981200" imgH="508000" progId="Equation.3">
                  <p:embed/>
                </p:oleObj>
              </mc:Choice>
              <mc:Fallback>
                <p:oleObj name="公式" r:id="rId5" imgW="1981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95738"/>
                        <a:ext cx="42672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3400" y="52578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0"/>
              <a:t>If </a:t>
            </a:r>
            <a:r>
              <a:rPr lang="el-GR" altLang="zh-CN" sz="2800" i="0">
                <a:cs typeface="Arial" panose="020B0604020202020204" pitchFamily="34" charset="0"/>
              </a:rPr>
              <a:t>σ</a:t>
            </a:r>
            <a:r>
              <a:rPr lang="en-US" altLang="zh-CN" sz="2800" i="0">
                <a:latin typeface="宋体" panose="02010600030101010101" pitchFamily="2" charset="-122"/>
                <a:cs typeface="Arial" panose="020B0604020202020204" pitchFamily="34" charset="0"/>
              </a:rPr>
              <a:t>→0, we recover the standard PCA.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Probabilistic PCA</a:t>
            </a:r>
          </a:p>
        </p:txBody>
      </p:sp>
    </p:spTree>
    <p:extLst>
      <p:ext uri="{BB962C8B-B14F-4D97-AF65-F5344CB8AC3E}">
        <p14:creationId xmlns:p14="http://schemas.microsoft.com/office/powerpoint/2010/main" val="48569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LDA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597324" cy="4351338"/>
          </a:xfrm>
        </p:spPr>
        <p:txBody>
          <a:bodyPr/>
          <a:lstStyle/>
          <a:p>
            <a:r>
              <a:rPr lang="fr-FR" altLang="zh-CN" dirty="0" smtClean="0"/>
              <a:t>Traditional LDA seeks a linear transformation </a:t>
            </a:r>
            <a:r>
              <a:rPr lang="fr-FR" altLang="zh-CN" i="1" dirty="0" smtClean="0"/>
              <a:t>y=w</a:t>
            </a:r>
            <a:r>
              <a:rPr lang="fr-FR" altLang="zh-CN" i="1" baseline="30000" dirty="0" smtClean="0"/>
              <a:t>T</a:t>
            </a:r>
            <a:r>
              <a:rPr lang="fr-FR" altLang="zh-CN" i="1" dirty="0" smtClean="0"/>
              <a:t>x, </a:t>
            </a:r>
            <a:r>
              <a:rPr lang="fr-FR" altLang="zh-CN" b="1" i="1" dirty="0" smtClean="0">
                <a:solidFill>
                  <a:srgbClr val="FF0000"/>
                </a:solidFill>
              </a:rPr>
              <a:t>y </a:t>
            </a:r>
            <a:r>
              <a:rPr lang="el-GR" altLang="zh-CN" b="1" dirty="0" smtClean="0">
                <a:solidFill>
                  <a:srgbClr val="FF0000"/>
                </a:solidFill>
                <a:cs typeface="Arial" panose="020B0604020202020204" pitchFamily="34" charset="0"/>
              </a:rPr>
              <a:t>ϵ</a:t>
            </a:r>
            <a:r>
              <a:rPr lang="en-US" altLang="zh-CN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R</a:t>
            </a:r>
            <a:endParaRPr lang="fr-FR" altLang="zh-CN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altLang="zh-CN" dirty="0" smtClean="0"/>
              <a:t>   such that the </a:t>
            </a:r>
            <a:r>
              <a:rPr lang="fr-FR" altLang="zh-CN" b="1" dirty="0" smtClean="0">
                <a:solidFill>
                  <a:srgbClr val="FF0000"/>
                </a:solidFill>
              </a:rPr>
              <a:t>separation</a:t>
            </a:r>
            <a:r>
              <a:rPr lang="fr-FR" altLang="zh-CN" dirty="0" smtClean="0"/>
              <a:t> of the projection {y</a:t>
            </a:r>
            <a:r>
              <a:rPr lang="fr-FR" altLang="zh-CN" baseline="-25000" dirty="0" smtClean="0"/>
              <a:t>i</a:t>
            </a:r>
            <a:r>
              <a:rPr lang="fr-FR" altLang="zh-CN" dirty="0" smtClean="0"/>
              <a:t>} between the two groups is maximized</a:t>
            </a:r>
          </a:p>
          <a:p>
            <a:r>
              <a:rPr lang="fr-FR" dirty="0" smtClean="0"/>
              <a:t>The separation is measured by Fisher discriminant</a:t>
            </a:r>
          </a:p>
          <a:p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20232"/>
              </p:ext>
            </p:extLst>
          </p:nvPr>
        </p:nvGraphicFramePr>
        <p:xfrm>
          <a:off x="6435524" y="3737015"/>
          <a:ext cx="48006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公式" r:id="rId3" imgW="2171700" imgH="1295400" progId="Equation.3">
                  <p:embed/>
                </p:oleObj>
              </mc:Choice>
              <mc:Fallback>
                <p:oleObj name="公式" r:id="rId3" imgW="2171700" imgH="129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524" y="3737015"/>
                        <a:ext cx="4800600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08" y="117475"/>
            <a:ext cx="41148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9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Probabilistic LDA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600200" y="1555750"/>
          <a:ext cx="57150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公式" r:id="rId3" imgW="3073400" imgH="1320800" progId="Equation.3">
                  <p:embed/>
                </p:oleObj>
              </mc:Choice>
              <mc:Fallback>
                <p:oleObj name="公式" r:id="rId3" imgW="3073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55750"/>
                        <a:ext cx="57150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752600" y="4724400"/>
          <a:ext cx="44196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公式" r:id="rId5" imgW="2374900" imgH="965200" progId="Equation.3">
                  <p:embed/>
                </p:oleObj>
              </mc:Choice>
              <mc:Fallback>
                <p:oleObj name="公式" r:id="rId5" imgW="23749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441960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200400" y="3657600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181600" y="4495800"/>
            <a:ext cx="2362200" cy="762000"/>
          </a:xfrm>
          <a:prstGeom prst="wedgeRoundRectCallout">
            <a:avLst>
              <a:gd name="adj1" fmla="val -10486"/>
              <a:gd name="adj2" fmla="val 93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i="1"/>
              <a:t>W </a:t>
            </a:r>
            <a:r>
              <a:rPr lang="en-US" altLang="zh-CN" sz="1800"/>
              <a:t>is an eigen vector of S</a:t>
            </a:r>
            <a:r>
              <a:rPr lang="en-US" altLang="zh-CN" sz="1800" baseline="-25000"/>
              <a:t>W</a:t>
            </a:r>
            <a:r>
              <a:rPr lang="en-US" altLang="zh-CN" sz="1800" baseline="30000"/>
              <a:t>-1</a:t>
            </a:r>
            <a:r>
              <a:rPr lang="en-US" altLang="zh-CN" sz="1800"/>
              <a:t>S</a:t>
            </a:r>
            <a:r>
              <a:rPr lang="en-US" altLang="zh-CN" sz="1800" baseline="-25000"/>
              <a:t>B</a:t>
            </a:r>
            <a:r>
              <a:rPr lang="en-US" altLang="zh-CN" sz="1800"/>
              <a:t>!</a:t>
            </a:r>
            <a:endParaRPr lang="en-US" altLang="zh-CN" sz="1800" baseline="-25000"/>
          </a:p>
        </p:txBody>
      </p:sp>
    </p:spTree>
    <p:extLst>
      <p:ext uri="{BB962C8B-B14F-4D97-AF65-F5344CB8AC3E}">
        <p14:creationId xmlns:p14="http://schemas.microsoft.com/office/powerpoint/2010/main" val="2078203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LDA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46835"/>
            <a:ext cx="10515600" cy="4730128"/>
          </a:xfrm>
        </p:spPr>
        <p:txBody>
          <a:bodyPr/>
          <a:lstStyle/>
          <a:p>
            <a:r>
              <a:rPr lang="en-US" altLang="zh-CN" dirty="0" smtClean="0">
                <a:cs typeface="Arial" panose="020B0604020202020204" pitchFamily="34" charset="0"/>
              </a:rPr>
              <a:t>X(i,j)=m+A(v(i)+</a:t>
            </a:r>
            <a:r>
              <a:rPr lang="el-GR" altLang="zh-CN" dirty="0" smtClean="0">
                <a:cs typeface="Arial" panose="020B0604020202020204" pitchFamily="34" charset="0"/>
              </a:rPr>
              <a:t> ϵ</a:t>
            </a:r>
            <a:r>
              <a:rPr lang="en-US" altLang="zh-CN" dirty="0" smtClean="0">
                <a:cs typeface="Arial" panose="020B0604020202020204" pitchFamily="34" charset="0"/>
              </a:rPr>
              <a:t>(i,j))   v: N(0,</a:t>
            </a:r>
            <a:r>
              <a:rPr lang="el-GR" altLang="zh-CN" dirty="0" smtClean="0">
                <a:cs typeface="Arial" panose="020B0604020202020204" pitchFamily="34" charset="0"/>
              </a:rPr>
              <a:t>ψ</a:t>
            </a:r>
            <a:r>
              <a:rPr lang="en-US" altLang="zh-CN" dirty="0" smtClean="0">
                <a:cs typeface="Arial" panose="020B0604020202020204" pitchFamily="34" charset="0"/>
              </a:rPr>
              <a:t>), </a:t>
            </a:r>
            <a:r>
              <a:rPr lang="el-GR" altLang="zh-CN" dirty="0" smtClean="0">
                <a:cs typeface="Arial" panose="020B0604020202020204" pitchFamily="34" charset="0"/>
              </a:rPr>
              <a:t>ϵ</a:t>
            </a:r>
            <a:r>
              <a:rPr lang="en-US" altLang="zh-CN" dirty="0" smtClean="0">
                <a:cs typeface="Arial" panose="020B0604020202020204" pitchFamily="34" charset="0"/>
              </a:rPr>
              <a:t>: N(0,I)</a:t>
            </a:r>
          </a:p>
          <a:p>
            <a:r>
              <a:rPr lang="en-US" altLang="zh-CN" dirty="0" smtClean="0">
                <a:cs typeface="Arial" panose="020B0604020202020204" pitchFamily="34" charset="0"/>
              </a:rPr>
              <a:t>Note that sample a single v for each people in data generation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942" y="2675048"/>
            <a:ext cx="5358913" cy="3737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54" y="2789655"/>
            <a:ext cx="4142094" cy="37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PLDA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8208"/>
          </a:xfrm>
        </p:spPr>
        <p:txBody>
          <a:bodyPr/>
          <a:lstStyle/>
          <a:p>
            <a:r>
              <a:rPr lang="en-US" altLang="zh-CN" dirty="0" smtClean="0">
                <a:cs typeface="Arial" panose="020B0604020202020204" pitchFamily="34" charset="0"/>
              </a:rPr>
              <a:t>Sample a single v for each people in model training.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07" y="2377756"/>
            <a:ext cx="4905773" cy="1215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07" y="3476641"/>
            <a:ext cx="8780849" cy="1066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07" y="4345353"/>
            <a:ext cx="7268487" cy="12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372" y="5822979"/>
            <a:ext cx="4676229" cy="6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5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famous linear Gaussian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ICA</a:t>
            </a:r>
          </a:p>
          <a:p>
            <a:r>
              <a:rPr lang="en-US" dirty="0" smtClean="0"/>
              <a:t>NMF</a:t>
            </a:r>
          </a:p>
          <a:p>
            <a:r>
              <a:rPr lang="en-US" dirty="0" smtClean="0"/>
              <a:t>factor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45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famous (pesudo) linear (non-gaussian)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Word2vect</a:t>
            </a:r>
          </a:p>
          <a:p>
            <a:r>
              <a:rPr lang="en-US" dirty="0" smtClean="0"/>
              <a:t>RBM</a:t>
            </a:r>
          </a:p>
          <a:p>
            <a:r>
              <a:rPr lang="en-US" dirty="0" smtClean="0"/>
              <a:t>Max entropy</a:t>
            </a:r>
          </a:p>
          <a:p>
            <a:r>
              <a:rPr lang="en-US" dirty="0" smtClean="0"/>
              <a:t>Perceptron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82" y="1355978"/>
            <a:ext cx="3812143" cy="95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82" y="2558091"/>
            <a:ext cx="2942093" cy="1015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78" y="3708333"/>
            <a:ext cx="4244750" cy="12284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540" y="4907655"/>
            <a:ext cx="8030915" cy="10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treatment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585749" cy="4351338"/>
          </a:xfrm>
        </p:spPr>
        <p:txBody>
          <a:bodyPr/>
          <a:lstStyle/>
          <a:p>
            <a:r>
              <a:rPr lang="en-US" dirty="0" smtClean="0"/>
              <a:t>Introduce prior on parameters to estimate</a:t>
            </a:r>
          </a:p>
          <a:p>
            <a:r>
              <a:rPr lang="en-US" dirty="0" smtClean="0"/>
              <a:t>A way of integrate knowledge and experience</a:t>
            </a:r>
          </a:p>
          <a:p>
            <a:r>
              <a:rPr lang="en-US" dirty="0" smtClean="0"/>
              <a:t>The estimation for parameters will be not point wise, but a distribution</a:t>
            </a:r>
          </a:p>
          <a:p>
            <a:r>
              <a:rPr lang="en-US" dirty="0" smtClean="0"/>
              <a:t>The prediction is a distribution as well (not calculating the target noise)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693" y="1916205"/>
            <a:ext cx="3913801" cy="710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64" y="609547"/>
            <a:ext cx="5115421" cy="1307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79" y="3802358"/>
            <a:ext cx="4828715" cy="989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399" y="4939642"/>
            <a:ext cx="6048601" cy="1319314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8416924" y="3157800"/>
            <a:ext cx="735341" cy="504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椭圆形标注 8"/>
          <p:cNvSpPr/>
          <p:nvPr/>
        </p:nvSpPr>
        <p:spPr>
          <a:xfrm>
            <a:off x="5185458" y="4001294"/>
            <a:ext cx="1331089" cy="938348"/>
          </a:xfrm>
          <a:prstGeom prst="wedgeEllipseCallout">
            <a:avLst>
              <a:gd name="adj1" fmla="val 55689"/>
              <a:gd name="adj2" fmla="val 723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77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specific case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115765" cy="2885271"/>
          </a:xfrm>
        </p:spPr>
        <p:txBody>
          <a:bodyPr>
            <a:normAutofit/>
          </a:bodyPr>
          <a:lstStyle/>
          <a:p>
            <a:r>
              <a:rPr lang="en-US" dirty="0" smtClean="0"/>
              <a:t>Set a simple Gaussian prior on W</a:t>
            </a:r>
          </a:p>
          <a:p>
            <a:r>
              <a:rPr lang="en-US" dirty="0" smtClean="0"/>
              <a:t>It is a conjugate prior that ensure the posterior has the same for as the prior.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89" y="1399095"/>
            <a:ext cx="4777886" cy="9894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824" y="3474906"/>
            <a:ext cx="4523743" cy="133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817" y="4806906"/>
            <a:ext cx="10369030" cy="1370057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9769033" y="4109013"/>
            <a:ext cx="2013995" cy="697893"/>
          </a:xfrm>
          <a:prstGeom prst="wedgeRectCallout">
            <a:avLst>
              <a:gd name="adj1" fmla="val -63936"/>
              <a:gd name="adj2" fmla="val 780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Regularization!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752" y="2566002"/>
            <a:ext cx="4798160" cy="9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9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85" y="-91287"/>
            <a:ext cx="10724830" cy="70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linear model?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in model training</a:t>
            </a:r>
          </a:p>
          <a:p>
            <a:r>
              <a:rPr lang="en-US" dirty="0" smtClean="0"/>
              <a:t>Fast in inference</a:t>
            </a:r>
          </a:p>
          <a:p>
            <a:r>
              <a:rPr lang="en-US" dirty="0" smtClean="0"/>
              <a:t>Robustness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3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25" y="0"/>
            <a:ext cx="11029801" cy="64824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65408" y="6389225"/>
            <a:ext cx="278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PRML, fig.3.7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3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step 1: From MLE to MAP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773365" cy="4351338"/>
          </a:xfrm>
        </p:spPr>
        <p:txBody>
          <a:bodyPr/>
          <a:lstStyle/>
          <a:p>
            <a:r>
              <a:rPr lang="en-US" dirty="0" smtClean="0"/>
              <a:t>The maximum a posterior (MAP) can be obtained by maximizing the likelihood function with respect w: </a:t>
            </a:r>
          </a:p>
          <a:p>
            <a:pPr marL="0" indent="0">
              <a:buNone/>
            </a:pPr>
            <a:r>
              <a:rPr lang="en-US" dirty="0" smtClean="0"/>
              <a:t>    P(w|x)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∝</a:t>
            </a:r>
            <a:r>
              <a:rPr lang="en-US" dirty="0" smtClean="0"/>
              <a:t>P(x|w)P(w)</a:t>
            </a:r>
          </a:p>
          <a:p>
            <a:r>
              <a:rPr lang="en-US" dirty="0" smtClean="0"/>
              <a:t>This is different from the MLE estimation P(x|w), which does not consider the knowledge on w.</a:t>
            </a:r>
          </a:p>
          <a:p>
            <a:r>
              <a:rPr lang="en-US" dirty="0" smtClean="0"/>
              <a:t>Better generalization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75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step 2: From point-wise prediction to marginal prediction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251845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42" y="2074862"/>
            <a:ext cx="7573458" cy="13193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342" y="4001294"/>
            <a:ext cx="6861858" cy="8372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137" y="4887497"/>
            <a:ext cx="5387829" cy="1116343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6609145" y="3298785"/>
            <a:ext cx="428264" cy="65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95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30" y="247495"/>
            <a:ext cx="8871138" cy="66105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5408" y="6389225"/>
            <a:ext cx="278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PRML, fig.3.8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72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want Bayesain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way of integrate knowledge.</a:t>
            </a:r>
          </a:p>
          <a:p>
            <a:r>
              <a:rPr lang="en-US" dirty="0" smtClean="0"/>
              <a:t>Sometimes it is equal to impose regularization, which we know effective.</a:t>
            </a:r>
          </a:p>
          <a:p>
            <a:r>
              <a:rPr lang="en-US" dirty="0" smtClean="0"/>
              <a:t>It propages more knowlege from training to test.</a:t>
            </a:r>
          </a:p>
        </p:txBody>
      </p:sp>
    </p:spTree>
    <p:extLst>
      <p:ext uri="{BB962C8B-B14F-4D97-AF65-F5344CB8AC3E}">
        <p14:creationId xmlns:p14="http://schemas.microsoft.com/office/powerpoint/2010/main" val="1570321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Linear model is a large fmaily of models, and we are particularly interested in probabilistic interpretations</a:t>
            </a:r>
          </a:p>
          <a:p>
            <a:r>
              <a:rPr lang="en-US" dirty="0" smtClean="0"/>
              <a:t>Linear models are simple yet powerful. Put them in the priority when you face a problem.</a:t>
            </a:r>
          </a:p>
          <a:p>
            <a:r>
              <a:rPr lang="en-US" dirty="0" smtClean="0"/>
              <a:t>Bayesian linear model is highly useful, but Bayesian is not limited to linear models.</a:t>
            </a:r>
          </a:p>
        </p:txBody>
      </p:sp>
    </p:spTree>
    <p:extLst>
      <p:ext uri="{BB962C8B-B14F-4D97-AF65-F5344CB8AC3E}">
        <p14:creationId xmlns:p14="http://schemas.microsoft.com/office/powerpoint/2010/main" val="3123766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5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from polynomial fitting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904345" cy="42611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Task: Given training data {&lt;xi,yi&gt;}, predict y for a given x. </a:t>
            </a:r>
          </a:p>
          <a:p>
            <a:r>
              <a:rPr lang="en-US" dirty="0" smtClean="0"/>
              <a:t>Model structure: linear interpolation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Training objective: </a:t>
            </a:r>
          </a:p>
          <a:p>
            <a:r>
              <a:rPr lang="en-US" dirty="0" smtClean="0"/>
              <a:t>Training approach: close-form solution or numerical solution</a:t>
            </a:r>
          </a:p>
          <a:p>
            <a:r>
              <a:rPr lang="en-US" dirty="0" smtClean="0"/>
              <a:t>Inference approach: multiplication and sum</a:t>
            </a:r>
          </a:p>
          <a:p>
            <a:r>
              <a:rPr lang="en-US" altLang="zh-CN" dirty="0" smtClean="0"/>
              <a:t>Formulated as polynomial fitting.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52" y="2956167"/>
            <a:ext cx="5191643" cy="628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372" y="3550774"/>
            <a:ext cx="3297213" cy="864059"/>
          </a:xfrm>
          <a:prstGeom prst="rect">
            <a:avLst/>
          </a:prstGeom>
        </p:spPr>
      </p:pic>
      <p:pic>
        <p:nvPicPr>
          <p:cNvPr id="1026" name="Picture 2" descr="https://upload.wikimedia.org/wikipedia/en/1/13/Linear_regres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67" y="607549"/>
            <a:ext cx="42576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mwiki.ucdavis.edu/@api/deki/files/12880/=Figure5.10.jpg?revision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29" y="3584689"/>
            <a:ext cx="3936134" cy="20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7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to a probabilistic framework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229344" cy="4351338"/>
          </a:xfrm>
        </p:spPr>
        <p:txBody>
          <a:bodyPr/>
          <a:lstStyle/>
          <a:p>
            <a:r>
              <a:rPr lang="en-US" dirty="0" smtClean="0"/>
              <a:t>The essential difficiulty of ML tasks resides in uncertainty</a:t>
            </a:r>
          </a:p>
          <a:p>
            <a:pPr lvl="1"/>
            <a:r>
              <a:rPr lang="en-US" dirty="0" smtClean="0"/>
              <a:t>Uncertainty in underlying force/mechanism/corruption</a:t>
            </a:r>
          </a:p>
          <a:p>
            <a:pPr lvl="1"/>
            <a:r>
              <a:rPr lang="en-US" dirty="0" smtClean="0"/>
              <a:t>Probabilistic model address the uncertainty by high-level assumption (distribution)</a:t>
            </a:r>
          </a:p>
          <a:p>
            <a:r>
              <a:rPr lang="en-US" dirty="0" smtClean="0"/>
              <a:t>We prefer a probabilistic interpretation</a:t>
            </a:r>
          </a:p>
          <a:p>
            <a:pPr lvl="1"/>
            <a:r>
              <a:rPr lang="en-US" dirty="0" smtClean="0"/>
              <a:t>Unified understanding</a:t>
            </a:r>
          </a:p>
          <a:p>
            <a:pPr lvl="1"/>
            <a:r>
              <a:rPr lang="en-US" dirty="0" smtClean="0"/>
              <a:t>Unified design</a:t>
            </a:r>
          </a:p>
          <a:p>
            <a:pPr lvl="1"/>
            <a:r>
              <a:rPr lang="en-US" dirty="0" smtClean="0"/>
              <a:t>Unified optimization</a:t>
            </a:r>
          </a:p>
          <a:p>
            <a:pPr lvl="1"/>
            <a:r>
              <a:rPr lang="en-US" dirty="0" smtClean="0"/>
              <a:t>Unified generalization(extension, modification, etc..)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09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3918"/>
            <a:ext cx="10515600" cy="1325563"/>
          </a:xfrm>
        </p:spPr>
        <p:txBody>
          <a:bodyPr/>
          <a:lstStyle/>
          <a:p>
            <a:r>
              <a:rPr lang="en-US" dirty="0" smtClean="0"/>
              <a:t>From polynomial fitting to linear regression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031" y="1326797"/>
            <a:ext cx="5724646" cy="21223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linear predictive model with respect to the parameter w.</a:t>
            </a:r>
          </a:p>
          <a:p>
            <a:r>
              <a:rPr lang="en-US" dirty="0" smtClean="0"/>
              <a:t>Assume Gaussian noise, which is unexplained residual for the data</a:t>
            </a:r>
          </a:p>
          <a:p>
            <a:r>
              <a:rPr lang="en-US" dirty="0" smtClean="0"/>
              <a:t>Prediction becomes probabilistic!</a:t>
            </a:r>
          </a:p>
          <a:p>
            <a:r>
              <a:rPr lang="en-US" dirty="0" smtClean="0"/>
              <a:t>Note that complex feature transform does not change the linearity</a:t>
            </a:r>
            <a:endParaRPr lang="en-US" dirty="0"/>
          </a:p>
        </p:txBody>
      </p:sp>
      <p:pic>
        <p:nvPicPr>
          <p:cNvPr id="4" name="Picture 2" descr="http://statwiki.ucdavis.edu/@api/deki/files/138/88a6e0919d8617c025826c1e187ad591.jpg?revision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1811"/>
            <a:ext cx="5642376" cy="28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49" y="3395296"/>
            <a:ext cx="3253029" cy="761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31" y="4435824"/>
            <a:ext cx="4893798" cy="7348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50" y="5566628"/>
            <a:ext cx="4487297" cy="884094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836031" y="5096081"/>
            <a:ext cx="5077968" cy="6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Maximum likelihood prediction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53" y="3973860"/>
            <a:ext cx="2897229" cy="6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7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training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89559"/>
          </a:xfrm>
        </p:spPr>
        <p:txBody>
          <a:bodyPr>
            <a:normAutofit/>
          </a:bodyPr>
          <a:lstStyle/>
          <a:p>
            <a:r>
              <a:rPr lang="en-US" dirty="0" smtClean="0"/>
              <a:t>Train parameters to maiximize the probability of the training data.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23" y="2536460"/>
            <a:ext cx="7573458" cy="13827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31" y="4130898"/>
            <a:ext cx="6693600" cy="1638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231" y="5769864"/>
            <a:ext cx="4926282" cy="1056521"/>
          </a:xfrm>
          <a:prstGeom prst="rect">
            <a:avLst/>
          </a:prstGeom>
        </p:spPr>
      </p:pic>
      <p:sp>
        <p:nvSpPr>
          <p:cNvPr id="7" name="线形标注 1 6"/>
          <p:cNvSpPr/>
          <p:nvPr/>
        </p:nvSpPr>
        <p:spPr>
          <a:xfrm>
            <a:off x="7086600" y="5705856"/>
            <a:ext cx="1700784" cy="512064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Mean sequare error (MSE)!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9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one minute before going forward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assume a Gaussian distribution on the noise, obtain the polynomial fit.</a:t>
            </a:r>
          </a:p>
          <a:p>
            <a:r>
              <a:rPr lang="en-US" dirty="0" smtClean="0"/>
              <a:t>A strong support why use MSE</a:t>
            </a:r>
          </a:p>
          <a:p>
            <a:r>
              <a:rPr lang="en-US" dirty="0" smtClean="0"/>
              <a:t>How about if we use other noises? </a:t>
            </a:r>
          </a:p>
          <a:p>
            <a:r>
              <a:rPr lang="en-US" dirty="0" smtClean="0"/>
              <a:t>Alternative assumptions on the parameters and noises lead to different and related models, with cost functions that it is not easy to find any correlation among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4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train the model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656" y="1890680"/>
            <a:ext cx="8285058" cy="1281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56" y="3371929"/>
            <a:ext cx="8335887" cy="16110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56" y="4983015"/>
            <a:ext cx="4218772" cy="951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841" y="4983015"/>
            <a:ext cx="5108989" cy="12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8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1060</Words>
  <Application>Microsoft Office PowerPoint</Application>
  <PresentationFormat>宽屏</PresentationFormat>
  <Paragraphs>139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Office 主题</vt:lpstr>
      <vt:lpstr>公式</vt:lpstr>
      <vt:lpstr>Linear Model</vt:lpstr>
      <vt:lpstr>Content</vt:lpstr>
      <vt:lpstr>Why linear model?</vt:lpstr>
      <vt:lpstr>Start from polynomial fitting</vt:lpstr>
      <vt:lpstr>Move to a probabilistic framework</vt:lpstr>
      <vt:lpstr>From polynomial fitting to linear regression</vt:lpstr>
      <vt:lpstr>Maximum likelihood training</vt:lpstr>
      <vt:lpstr>Think one minute before going forward</vt:lpstr>
      <vt:lpstr>Now train the model</vt:lpstr>
      <vt:lpstr>Logistic regression: a bernoli noise</vt:lpstr>
      <vt:lpstr>Softmax regression: a multinomial noise</vt:lpstr>
      <vt:lpstr>Probit regression: a probit noise</vt:lpstr>
      <vt:lpstr>If the assumption is wrong</vt:lpstr>
      <vt:lpstr>Extension to hierarchical structure</vt:lpstr>
      <vt:lpstr>Probabilistic PCA</vt:lpstr>
      <vt:lpstr>Probabilistic PCA</vt:lpstr>
      <vt:lpstr>Probabilistic PCA</vt:lpstr>
      <vt:lpstr>Probabilistic PCA</vt:lpstr>
      <vt:lpstr>Probabilistic PCA</vt:lpstr>
      <vt:lpstr>Probabilistic PCA</vt:lpstr>
      <vt:lpstr>Probabilistic LDA</vt:lpstr>
      <vt:lpstr>Probabilistic LDA</vt:lpstr>
      <vt:lpstr>Probabilistic LDA</vt:lpstr>
      <vt:lpstr>Training PLDA</vt:lpstr>
      <vt:lpstr>Other famous linear Gaussian models</vt:lpstr>
      <vt:lpstr>Other famous (pesudo) linear (non-gaussian) models</vt:lpstr>
      <vt:lpstr>Bayesian treatment</vt:lpstr>
      <vt:lpstr>A more specific case</vt:lpstr>
      <vt:lpstr>PowerPoint 演示文稿</vt:lpstr>
      <vt:lpstr>PowerPoint 演示文稿</vt:lpstr>
      <vt:lpstr>Bayesian step 1: From MLE to MAP</vt:lpstr>
      <vt:lpstr>Bayesian step 2: From point-wise prediction to marginal prediction</vt:lpstr>
      <vt:lpstr>PowerPoint 演示文稿</vt:lpstr>
      <vt:lpstr>Why we want Bayesain</vt:lpstr>
      <vt:lpstr>Wrap up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wangd</dc:creator>
  <cp:lastModifiedBy>wangd</cp:lastModifiedBy>
  <cp:revision>120</cp:revision>
  <dcterms:created xsi:type="dcterms:W3CDTF">2016-07-05T05:37:52Z</dcterms:created>
  <dcterms:modified xsi:type="dcterms:W3CDTF">2016-07-08T10:26:51Z</dcterms:modified>
</cp:coreProperties>
</file>