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8" r:id="rId4"/>
    <p:sldId id="269" r:id="rId5"/>
    <p:sldId id="285" r:id="rId6"/>
    <p:sldId id="270" r:id="rId7"/>
    <p:sldId id="271" r:id="rId8"/>
    <p:sldId id="272" r:id="rId9"/>
    <p:sldId id="273" r:id="rId10"/>
    <p:sldId id="274" r:id="rId11"/>
    <p:sldId id="275" r:id="rId12"/>
    <p:sldId id="276" r:id="rId13"/>
    <p:sldId id="279" r:id="rId14"/>
    <p:sldId id="278" r:id="rId15"/>
    <p:sldId id="282" r:id="rId16"/>
    <p:sldId id="283" r:id="rId17"/>
    <p:sldId id="280" r:id="rId18"/>
    <p:sldId id="281" r:id="rId19"/>
    <p:sldId id="286" r:id="rId20"/>
    <p:sldId id="287" r:id="rId21"/>
    <p:sldId id="257" r:id="rId22"/>
    <p:sldId id="258" r:id="rId23"/>
    <p:sldId id="259" r:id="rId24"/>
    <p:sldId id="260" r:id="rId25"/>
    <p:sldId id="289" r:id="rId26"/>
    <p:sldId id="290" r:id="rId27"/>
    <p:sldId id="291" r:id="rId28"/>
    <p:sldId id="292" r:id="rId29"/>
    <p:sldId id="293" r:id="rId30"/>
    <p:sldId id="295" r:id="rId31"/>
    <p:sldId id="297" r:id="rId32"/>
    <p:sldId id="298" r:id="rId33"/>
    <p:sldId id="299" r:id="rId34"/>
    <p:sldId id="300" r:id="rId35"/>
    <p:sldId id="288" r:id="rId36"/>
    <p:sldId id="261" r:id="rId37"/>
    <p:sldId id="263" r:id="rId38"/>
    <p:sldId id="264" r:id="rId39"/>
    <p:sldId id="265" r:id="rId40"/>
    <p:sldId id="266" r:id="rId41"/>
    <p:sldId id="267" r:id="rId42"/>
    <p:sldId id="294"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4" d="100"/>
          <a:sy n="84" d="100"/>
        </p:scale>
        <p:origin x="86" y="1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03A2E712-E732-424C-8648-A7699316B22A}" type="datetimeFigureOut">
              <a:rPr lang="en-US" smtClean="0"/>
              <a:t>1/15/2018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033F376E-F547-4768-ABD0-5FF941705A85}" type="slidenum">
              <a:rPr lang="en-US" smtClean="0"/>
              <a:t>‹#›</a:t>
            </a:fld>
            <a:endParaRPr lang="en-US"/>
          </a:p>
        </p:txBody>
      </p:sp>
    </p:spTree>
    <p:extLst>
      <p:ext uri="{BB962C8B-B14F-4D97-AF65-F5344CB8AC3E}">
        <p14:creationId xmlns:p14="http://schemas.microsoft.com/office/powerpoint/2010/main" val="393071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03A2E712-E732-424C-8648-A7699316B22A}" type="datetimeFigureOut">
              <a:rPr lang="en-US" smtClean="0"/>
              <a:t>1/15/2018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033F376E-F547-4768-ABD0-5FF941705A85}" type="slidenum">
              <a:rPr lang="en-US" smtClean="0"/>
              <a:t>‹#›</a:t>
            </a:fld>
            <a:endParaRPr lang="en-US"/>
          </a:p>
        </p:txBody>
      </p:sp>
    </p:spTree>
    <p:extLst>
      <p:ext uri="{BB962C8B-B14F-4D97-AF65-F5344CB8AC3E}">
        <p14:creationId xmlns:p14="http://schemas.microsoft.com/office/powerpoint/2010/main" val="407954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03A2E712-E732-424C-8648-A7699316B22A}" type="datetimeFigureOut">
              <a:rPr lang="en-US" smtClean="0"/>
              <a:t>1/15/2018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033F376E-F547-4768-ABD0-5FF941705A85}" type="slidenum">
              <a:rPr lang="en-US" smtClean="0"/>
              <a:t>‹#›</a:t>
            </a:fld>
            <a:endParaRPr lang="en-US"/>
          </a:p>
        </p:txBody>
      </p:sp>
    </p:spTree>
    <p:extLst>
      <p:ext uri="{BB962C8B-B14F-4D97-AF65-F5344CB8AC3E}">
        <p14:creationId xmlns:p14="http://schemas.microsoft.com/office/powerpoint/2010/main" val="18027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03A2E712-E732-424C-8648-A7699316B22A}" type="datetimeFigureOut">
              <a:rPr lang="en-US" smtClean="0"/>
              <a:t>1/15/2018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033F376E-F547-4768-ABD0-5FF941705A85}" type="slidenum">
              <a:rPr lang="en-US" smtClean="0"/>
              <a:t>‹#›</a:t>
            </a:fld>
            <a:endParaRPr lang="en-US"/>
          </a:p>
        </p:txBody>
      </p:sp>
    </p:spTree>
    <p:extLst>
      <p:ext uri="{BB962C8B-B14F-4D97-AF65-F5344CB8AC3E}">
        <p14:creationId xmlns:p14="http://schemas.microsoft.com/office/powerpoint/2010/main" val="388262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3A2E712-E732-424C-8648-A7699316B22A}" type="datetimeFigureOut">
              <a:rPr lang="en-US" smtClean="0"/>
              <a:t>1/15/2018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033F376E-F547-4768-ABD0-5FF941705A85}" type="slidenum">
              <a:rPr lang="en-US" smtClean="0"/>
              <a:t>‹#›</a:t>
            </a:fld>
            <a:endParaRPr lang="en-US"/>
          </a:p>
        </p:txBody>
      </p:sp>
    </p:spTree>
    <p:extLst>
      <p:ext uri="{BB962C8B-B14F-4D97-AF65-F5344CB8AC3E}">
        <p14:creationId xmlns:p14="http://schemas.microsoft.com/office/powerpoint/2010/main" val="65718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03A2E712-E732-424C-8648-A7699316B22A}" type="datetimeFigureOut">
              <a:rPr lang="en-US" smtClean="0"/>
              <a:t>1/15/2018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033F376E-F547-4768-ABD0-5FF941705A85}" type="slidenum">
              <a:rPr lang="en-US" smtClean="0"/>
              <a:t>‹#›</a:t>
            </a:fld>
            <a:endParaRPr lang="en-US"/>
          </a:p>
        </p:txBody>
      </p:sp>
    </p:spTree>
    <p:extLst>
      <p:ext uri="{BB962C8B-B14F-4D97-AF65-F5344CB8AC3E}">
        <p14:creationId xmlns:p14="http://schemas.microsoft.com/office/powerpoint/2010/main" val="46521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03A2E712-E732-424C-8648-A7699316B22A}" type="datetimeFigureOut">
              <a:rPr lang="en-US" smtClean="0"/>
              <a:t>1/15/2018</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033F376E-F547-4768-ABD0-5FF941705A85}" type="slidenum">
              <a:rPr lang="en-US" smtClean="0"/>
              <a:t>‹#›</a:t>
            </a:fld>
            <a:endParaRPr lang="en-US"/>
          </a:p>
        </p:txBody>
      </p:sp>
    </p:spTree>
    <p:extLst>
      <p:ext uri="{BB962C8B-B14F-4D97-AF65-F5344CB8AC3E}">
        <p14:creationId xmlns:p14="http://schemas.microsoft.com/office/powerpoint/2010/main" val="382516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03A2E712-E732-424C-8648-A7699316B22A}" type="datetimeFigureOut">
              <a:rPr lang="en-US" smtClean="0"/>
              <a:t>1/15/2018</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033F376E-F547-4768-ABD0-5FF941705A85}" type="slidenum">
              <a:rPr lang="en-US" smtClean="0"/>
              <a:t>‹#›</a:t>
            </a:fld>
            <a:endParaRPr lang="en-US"/>
          </a:p>
        </p:txBody>
      </p:sp>
    </p:spTree>
    <p:extLst>
      <p:ext uri="{BB962C8B-B14F-4D97-AF65-F5344CB8AC3E}">
        <p14:creationId xmlns:p14="http://schemas.microsoft.com/office/powerpoint/2010/main" val="104800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A2E712-E732-424C-8648-A7699316B22A}" type="datetimeFigureOut">
              <a:rPr lang="en-US" smtClean="0"/>
              <a:t>1/15/2018</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033F376E-F547-4768-ABD0-5FF941705A85}" type="slidenum">
              <a:rPr lang="en-US" smtClean="0"/>
              <a:t>‹#›</a:t>
            </a:fld>
            <a:endParaRPr lang="en-US"/>
          </a:p>
        </p:txBody>
      </p:sp>
    </p:spTree>
    <p:extLst>
      <p:ext uri="{BB962C8B-B14F-4D97-AF65-F5344CB8AC3E}">
        <p14:creationId xmlns:p14="http://schemas.microsoft.com/office/powerpoint/2010/main" val="61319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3A2E712-E732-424C-8648-A7699316B22A}" type="datetimeFigureOut">
              <a:rPr lang="en-US" smtClean="0"/>
              <a:t>1/15/2018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033F376E-F547-4768-ABD0-5FF941705A85}" type="slidenum">
              <a:rPr lang="en-US" smtClean="0"/>
              <a:t>‹#›</a:t>
            </a:fld>
            <a:endParaRPr lang="en-US"/>
          </a:p>
        </p:txBody>
      </p:sp>
    </p:spTree>
    <p:extLst>
      <p:ext uri="{BB962C8B-B14F-4D97-AF65-F5344CB8AC3E}">
        <p14:creationId xmlns:p14="http://schemas.microsoft.com/office/powerpoint/2010/main" val="113457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3A2E712-E732-424C-8648-A7699316B22A}" type="datetimeFigureOut">
              <a:rPr lang="en-US" smtClean="0"/>
              <a:t>1/15/2018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033F376E-F547-4768-ABD0-5FF941705A85}" type="slidenum">
              <a:rPr lang="en-US" smtClean="0"/>
              <a:t>‹#›</a:t>
            </a:fld>
            <a:endParaRPr lang="en-US"/>
          </a:p>
        </p:txBody>
      </p:sp>
    </p:spTree>
    <p:extLst>
      <p:ext uri="{BB962C8B-B14F-4D97-AF65-F5344CB8AC3E}">
        <p14:creationId xmlns:p14="http://schemas.microsoft.com/office/powerpoint/2010/main" val="378432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2E712-E732-424C-8648-A7699316B22A}" type="datetimeFigureOut">
              <a:rPr lang="en-US" smtClean="0"/>
              <a:t>1/15/2018</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F376E-F547-4768-ABD0-5FF941705A85}" type="slidenum">
              <a:rPr lang="en-US" smtClean="0"/>
              <a:t>‹#›</a:t>
            </a:fld>
            <a:endParaRPr lang="en-US"/>
          </a:p>
        </p:txBody>
      </p:sp>
    </p:spTree>
    <p:extLst>
      <p:ext uri="{BB962C8B-B14F-4D97-AF65-F5344CB8AC3E}">
        <p14:creationId xmlns:p14="http://schemas.microsoft.com/office/powerpoint/2010/main" val="3166582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22.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69.png"/><Relationship Id="rId10" Type="http://schemas.openxmlformats.org/officeDocument/2006/relationships/image" Target="../media/image80.png"/><Relationship Id="rId4" Type="http://schemas.openxmlformats.org/officeDocument/2006/relationships/image" Target="../media/image75.png"/><Relationship Id="rId9" Type="http://schemas.openxmlformats.org/officeDocument/2006/relationships/image" Target="../media/image79.png"/></Relationships>
</file>

<file path=ppt/slides/_rels/slide2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4.emf"/><Relationship Id="rId7" Type="http://schemas.openxmlformats.org/officeDocument/2006/relationships/image" Target="../media/image88.emf"/><Relationship Id="rId2" Type="http://schemas.openxmlformats.org/officeDocument/2006/relationships/image" Target="../media/image83.emf"/><Relationship Id="rId1" Type="http://schemas.openxmlformats.org/officeDocument/2006/relationships/slideLayout" Target="../slideLayouts/slideLayout2.xml"/><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85.emf"/></Relationships>
</file>

<file path=ppt/slides/_rels/slide31.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2.xml"/><Relationship Id="rId5" Type="http://schemas.openxmlformats.org/officeDocument/2006/relationships/image" Target="../media/image96.emf"/><Relationship Id="rId4" Type="http://schemas.openxmlformats.org/officeDocument/2006/relationships/image" Target="../media/image9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slideLayout" Target="../slideLayouts/slideLayout2.xml"/><Relationship Id="rId6" Type="http://schemas.openxmlformats.org/officeDocument/2006/relationships/image" Target="../media/image105.emf"/><Relationship Id="rId5" Type="http://schemas.openxmlformats.org/officeDocument/2006/relationships/image" Target="../media/image104.emf"/><Relationship Id="rId4" Type="http://schemas.openxmlformats.org/officeDocument/2006/relationships/image" Target="../media/image103.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10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Optimization</a:t>
            </a:r>
            <a:endParaRPr lang="en-US" dirty="0"/>
          </a:p>
        </p:txBody>
      </p:sp>
      <p:sp>
        <p:nvSpPr>
          <p:cNvPr id="3" name="副标题 2"/>
          <p:cNvSpPr>
            <a:spLocks noGrp="1"/>
          </p:cNvSpPr>
          <p:nvPr>
            <p:ph type="subTitle" idx="1"/>
          </p:nvPr>
        </p:nvSpPr>
        <p:spPr/>
        <p:txBody>
          <a:bodyPr/>
          <a:lstStyle/>
          <a:p>
            <a:r>
              <a:rPr lang="en-US" dirty="0" smtClean="0"/>
              <a:t>Dong Wang</a:t>
            </a:r>
            <a:endParaRPr lang="en-US" dirty="0"/>
          </a:p>
        </p:txBody>
      </p:sp>
      <p:sp>
        <p:nvSpPr>
          <p:cNvPr id="4" name="矩形 3"/>
          <p:cNvSpPr/>
          <p:nvPr/>
        </p:nvSpPr>
        <p:spPr>
          <a:xfrm>
            <a:off x="574301" y="446270"/>
            <a:ext cx="3051541"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CSLT ML Summer Seminar (13)</a:t>
            </a:r>
            <a:endParaRPr lang="en-US" dirty="0"/>
          </a:p>
        </p:txBody>
      </p:sp>
    </p:spTree>
    <p:extLst>
      <p:ext uri="{BB962C8B-B14F-4D97-AF65-F5344CB8AC3E}">
        <p14:creationId xmlns:p14="http://schemas.microsoft.com/office/powerpoint/2010/main" val="118929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Quasi-Newton: Symmetric rank one (SR1)</a:t>
            </a:r>
            <a:endParaRPr lang="zh-CN" altLang="en-US" dirty="0"/>
          </a:p>
        </p:txBody>
      </p:sp>
      <p:sp>
        <p:nvSpPr>
          <p:cNvPr id="3" name="Content Placeholder 2"/>
          <p:cNvSpPr>
            <a:spLocks noGrp="1"/>
          </p:cNvSpPr>
          <p:nvPr>
            <p:ph idx="1"/>
          </p:nvPr>
        </p:nvSpPr>
        <p:spPr>
          <a:xfrm>
            <a:off x="838200" y="1825625"/>
            <a:ext cx="7775448" cy="4351338"/>
          </a:xfrm>
        </p:spPr>
        <p:txBody>
          <a:bodyPr/>
          <a:lstStyle/>
          <a:p>
            <a:r>
              <a:rPr lang="en-US" altLang="zh-CN" dirty="0" smtClean="0"/>
              <a:t>Let B is symmetric (Hessian is symmetirc)</a:t>
            </a:r>
          </a:p>
          <a:p>
            <a:r>
              <a:rPr lang="en-US" altLang="zh-CN" dirty="0" smtClean="0"/>
              <a:t>Let different between B</a:t>
            </a:r>
            <a:r>
              <a:rPr lang="en-US" altLang="zh-CN" baseline="-25000" dirty="0" smtClean="0"/>
              <a:t>k+1 </a:t>
            </a:r>
            <a:r>
              <a:rPr lang="en-US" altLang="zh-CN" dirty="0" smtClean="0"/>
              <a:t>and </a:t>
            </a:r>
            <a:r>
              <a:rPr lang="en-US" altLang="zh-CN" dirty="0" err="1" smtClean="0"/>
              <a:t>B</a:t>
            </a:r>
            <a:r>
              <a:rPr lang="en-US" altLang="zh-CN" baseline="-25000" dirty="0" err="1" smtClean="0"/>
              <a:t>k</a:t>
            </a:r>
            <a:r>
              <a:rPr lang="en-US" altLang="zh-CN" dirty="0" err="1" smtClean="0"/>
              <a:t>is</a:t>
            </a:r>
            <a:r>
              <a:rPr lang="en-US" altLang="zh-CN" dirty="0" smtClean="0"/>
              <a:t> rank one</a:t>
            </a:r>
            <a:endParaRPr lang="zh-CN" altLang="en-US" baseline="-25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562" y="3164831"/>
            <a:ext cx="39528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562" y="4147493"/>
            <a:ext cx="16668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562" y="5135146"/>
            <a:ext cx="36480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21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Quasi-Newton: BFGS</a:t>
            </a:r>
            <a:endParaRPr lang="zh-CN" altLang="en-US" dirty="0"/>
          </a:p>
        </p:txBody>
      </p:sp>
      <p:sp>
        <p:nvSpPr>
          <p:cNvPr id="3" name="Content Placeholder 2"/>
          <p:cNvSpPr>
            <a:spLocks noGrp="1"/>
          </p:cNvSpPr>
          <p:nvPr>
            <p:ph idx="1"/>
          </p:nvPr>
        </p:nvSpPr>
        <p:spPr>
          <a:xfrm>
            <a:off x="887186" y="1449274"/>
            <a:ext cx="4419600" cy="2175669"/>
          </a:xfrm>
        </p:spPr>
        <p:txBody>
          <a:bodyPr>
            <a:normAutofit fontScale="85000" lnSpcReduction="20000"/>
          </a:bodyPr>
          <a:lstStyle/>
          <a:p>
            <a:r>
              <a:rPr lang="en-US" altLang="zh-CN" dirty="0" smtClean="0"/>
              <a:t>B</a:t>
            </a:r>
            <a:r>
              <a:rPr lang="en-US" altLang="zh-CN" baseline="-25000" dirty="0" smtClean="0"/>
              <a:t>k </a:t>
            </a:r>
            <a:r>
              <a:rPr lang="en-US" altLang="zh-CN" dirty="0" smtClean="0"/>
              <a:t>is symmetric</a:t>
            </a:r>
          </a:p>
          <a:p>
            <a:r>
              <a:rPr lang="en-US" altLang="zh-CN" dirty="0" smtClean="0"/>
              <a:t>Rank two between B</a:t>
            </a:r>
            <a:r>
              <a:rPr lang="en-US" altLang="zh-CN" baseline="-25000" dirty="0" smtClean="0"/>
              <a:t>k+1 </a:t>
            </a:r>
            <a:r>
              <a:rPr lang="en-US" altLang="zh-CN" dirty="0" smtClean="0"/>
              <a:t>and B</a:t>
            </a:r>
            <a:r>
              <a:rPr lang="en-US" altLang="zh-CN" baseline="-25000" dirty="0" smtClean="0"/>
              <a:t>k</a:t>
            </a:r>
          </a:p>
          <a:p>
            <a:r>
              <a:rPr lang="en-US" altLang="zh-CN" dirty="0" smtClean="0"/>
              <a:t>Generate positive approximation whenever B</a:t>
            </a:r>
            <a:r>
              <a:rPr lang="en-US" altLang="zh-CN" baseline="-25000" dirty="0" smtClean="0"/>
              <a:t>0 </a:t>
            </a:r>
            <a:r>
              <a:rPr lang="en-US" altLang="zh-CN" dirty="0" smtClean="0"/>
              <a:t>is positive, and </a:t>
            </a:r>
            <a:r>
              <a:rPr lang="en-US" altLang="zh-CN" dirty="0" err="1" smtClean="0"/>
              <a:t>s</a:t>
            </a:r>
            <a:r>
              <a:rPr lang="en-US" altLang="zh-CN" baseline="-25000" dirty="0" err="1" smtClean="0"/>
              <a:t>k</a:t>
            </a:r>
            <a:r>
              <a:rPr lang="en-US" altLang="zh-CN" baseline="30000" dirty="0" err="1" smtClean="0"/>
              <a:t>T</a:t>
            </a:r>
            <a:r>
              <a:rPr lang="en-US" altLang="zh-CN" dirty="0" err="1" smtClean="0"/>
              <a:t>y</a:t>
            </a:r>
            <a:r>
              <a:rPr lang="en-US" altLang="zh-CN" baseline="-25000" dirty="0" err="1" smtClean="0"/>
              <a:t>k</a:t>
            </a:r>
            <a:r>
              <a:rPr lang="en-US" altLang="zh-CN" dirty="0" smtClean="0"/>
              <a:t>&gt;0</a:t>
            </a:r>
          </a:p>
          <a:p>
            <a:r>
              <a:rPr lang="en-US" altLang="zh-CN" dirty="0" smtClean="0"/>
              <a:t>Can use inverse Hessian</a:t>
            </a:r>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748" y="3711348"/>
            <a:ext cx="32194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98" y="4736645"/>
            <a:ext cx="16668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215" y="1461747"/>
            <a:ext cx="652462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829" y="5747997"/>
            <a:ext cx="54768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曲线连接符 4"/>
          <p:cNvCxnSpPr/>
          <p:nvPr/>
        </p:nvCxnSpPr>
        <p:spPr>
          <a:xfrm rot="10800000" flipV="1">
            <a:off x="4608576" y="4983480"/>
            <a:ext cx="1655064" cy="764516"/>
          </a:xfrm>
          <a:prstGeom prst="curved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18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Conjugate gradient</a:t>
            </a:r>
            <a:endParaRPr lang="zh-CN" altLang="en-US" dirty="0"/>
          </a:p>
        </p:txBody>
      </p:sp>
      <p:sp>
        <p:nvSpPr>
          <p:cNvPr id="3" name="Content Placeholder 2"/>
          <p:cNvSpPr>
            <a:spLocks noGrp="1"/>
          </p:cNvSpPr>
          <p:nvPr>
            <p:ph idx="1"/>
          </p:nvPr>
        </p:nvSpPr>
        <p:spPr>
          <a:xfrm>
            <a:off x="838200" y="1825625"/>
            <a:ext cx="5823857" cy="4351338"/>
          </a:xfrm>
        </p:spPr>
        <p:txBody>
          <a:bodyPr>
            <a:normAutofit/>
          </a:bodyPr>
          <a:lstStyle/>
          <a:p>
            <a:r>
              <a:rPr lang="en-US" altLang="zh-CN" dirty="0" smtClean="0"/>
              <a:t>Design a sequence of </a:t>
            </a:r>
            <a:r>
              <a:rPr lang="en-US" altLang="zh-CN" dirty="0" err="1" smtClean="0"/>
              <a:t>p</a:t>
            </a:r>
            <a:r>
              <a:rPr lang="en-US" altLang="zh-CN" baseline="-25000" dirty="0" err="1" smtClean="0"/>
              <a:t>k</a:t>
            </a:r>
            <a:r>
              <a:rPr lang="en-US" altLang="zh-CN" baseline="-25000" dirty="0" smtClean="0"/>
              <a:t> </a:t>
            </a:r>
            <a:r>
              <a:rPr lang="en-US" altLang="zh-CN" dirty="0" smtClean="0"/>
              <a:t>that are conjugate. </a:t>
            </a:r>
            <a:r>
              <a:rPr lang="el-GR" altLang="zh-CN" dirty="0" smtClean="0"/>
              <a:t>β</a:t>
            </a:r>
            <a:r>
              <a:rPr lang="en-US" altLang="zh-CN" baseline="-25000" dirty="0" smtClean="0"/>
              <a:t>k </a:t>
            </a:r>
            <a:r>
              <a:rPr lang="en-US" altLang="zh-CN" dirty="0" smtClean="0"/>
              <a:t>to ensure the conjugate</a:t>
            </a:r>
          </a:p>
          <a:p>
            <a:endParaRPr lang="en-US" altLang="zh-CN" dirty="0" smtClean="0"/>
          </a:p>
          <a:p>
            <a:endParaRPr lang="en-US" altLang="zh-CN" dirty="0"/>
          </a:p>
          <a:p>
            <a:r>
              <a:rPr lang="en-US" altLang="zh-CN" dirty="0" smtClean="0"/>
              <a:t>Very simple to compute</a:t>
            </a:r>
          </a:p>
          <a:p>
            <a:r>
              <a:rPr lang="en-US" altLang="zh-CN" dirty="0" smtClean="0"/>
              <a:t>Not fast than Newton or Quasi Newton, but easy and compact in memory</a:t>
            </a:r>
          </a:p>
          <a:p>
            <a:r>
              <a:rPr lang="en-US" altLang="zh-CN" dirty="0" smtClean="0"/>
              <a:t>Preconditioning is important</a:t>
            </a:r>
            <a:endParaRPr lang="zh-CN" altLang="en-US" dirty="0"/>
          </a:p>
        </p:txBody>
      </p:sp>
      <p:pic>
        <p:nvPicPr>
          <p:cNvPr id="1024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199" y="316382"/>
            <a:ext cx="5556639" cy="302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70" y="2812597"/>
            <a:ext cx="33432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545" y="2743513"/>
            <a:ext cx="1939698" cy="52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onjugate gradient 的图像结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805" y="3501628"/>
            <a:ext cx="5305425"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02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Wolf Condition</a:t>
            </a:r>
            <a:endParaRPr lang="zh-CN"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263" y="4135210"/>
            <a:ext cx="46386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75" y="1557289"/>
            <a:ext cx="676275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491413" y="973706"/>
            <a:ext cx="4042212" cy="284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113" y="3124151"/>
            <a:ext cx="4548101" cy="283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31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Trust region: concept</a:t>
            </a:r>
            <a:endParaRPr lang="zh-CN" altLang="en-US" dirty="0"/>
          </a:p>
        </p:txBody>
      </p:sp>
      <p:sp>
        <p:nvSpPr>
          <p:cNvPr id="3" name="Content Placeholder 2"/>
          <p:cNvSpPr>
            <a:spLocks noGrp="1"/>
          </p:cNvSpPr>
          <p:nvPr>
            <p:ph idx="1"/>
          </p:nvPr>
        </p:nvSpPr>
        <p:spPr/>
        <p:txBody>
          <a:bodyPr/>
          <a:lstStyle/>
          <a:p>
            <a:r>
              <a:rPr lang="en-US" altLang="zh-CN" dirty="0" smtClean="0"/>
              <a:t>Define a small region where f can be approximated by its Taylor form</a:t>
            </a:r>
          </a:p>
          <a:p>
            <a:endParaRPr lang="en-US" altLang="zh-CN" dirty="0"/>
          </a:p>
          <a:p>
            <a:endParaRPr lang="en-US" altLang="zh-CN" dirty="0" smtClean="0"/>
          </a:p>
          <a:p>
            <a:endParaRPr lang="en-US" altLang="zh-CN" dirty="0"/>
          </a:p>
          <a:p>
            <a:r>
              <a:rPr lang="en-US" altLang="zh-CN" dirty="0" smtClean="0"/>
              <a:t>Again, if we know B</a:t>
            </a:r>
            <a:r>
              <a:rPr lang="en-US" altLang="zh-CN" baseline="-25000" dirty="0" smtClean="0"/>
              <a:t>k </a:t>
            </a:r>
            <a:r>
              <a:rPr lang="en-US" altLang="zh-CN" dirty="0" smtClean="0"/>
              <a:t>as Hessian or its approximation, Newton or Quasi-Newton trust region methods can be obtained</a:t>
            </a:r>
          </a:p>
          <a:p>
            <a:endParaRPr lang="zh-CN"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982685"/>
            <a:ext cx="41338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424" y="2925535"/>
            <a:ext cx="15716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275" y="5178198"/>
            <a:ext cx="54292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88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Solve the optimization problem</a:t>
            </a:r>
            <a:endParaRPr lang="zh-CN" altLang="en-US" dirty="0"/>
          </a:p>
        </p:txBody>
      </p:sp>
      <p:sp>
        <p:nvSpPr>
          <p:cNvPr id="3" name="Content Placeholder 2"/>
          <p:cNvSpPr>
            <a:spLocks noGrp="1"/>
          </p:cNvSpPr>
          <p:nvPr>
            <p:ph idx="1"/>
          </p:nvPr>
        </p:nvSpPr>
        <p:spPr>
          <a:xfrm>
            <a:off x="838201" y="1825625"/>
            <a:ext cx="2713264" cy="4351338"/>
          </a:xfrm>
        </p:spPr>
        <p:txBody>
          <a:bodyPr/>
          <a:lstStyle/>
          <a:p>
            <a:r>
              <a:rPr lang="en-US" altLang="zh-CN" dirty="0" smtClean="0"/>
              <a:t>Find the optimal direction</a:t>
            </a:r>
          </a:p>
          <a:p>
            <a:r>
              <a:rPr lang="en-US" altLang="zh-CN" dirty="0" smtClean="0"/>
              <a:t>Many approaches have been designed</a:t>
            </a:r>
            <a:endParaRPr lang="zh-CN" alt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097" y="1934429"/>
            <a:ext cx="85629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541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Dogleg method</a:t>
            </a:r>
            <a:endParaRPr lang="zh-CN" altLang="en-US" dirty="0"/>
          </a:p>
        </p:txBody>
      </p:sp>
      <p:sp>
        <p:nvSpPr>
          <p:cNvPr id="3" name="Content Placeholder 2"/>
          <p:cNvSpPr>
            <a:spLocks noGrp="1"/>
          </p:cNvSpPr>
          <p:nvPr>
            <p:ph idx="1"/>
          </p:nvPr>
        </p:nvSpPr>
        <p:spPr>
          <a:xfrm>
            <a:off x="838200" y="1825625"/>
            <a:ext cx="4827814" cy="3097440"/>
          </a:xfrm>
        </p:spPr>
        <p:txBody>
          <a:bodyPr>
            <a:normAutofit fontScale="92500"/>
          </a:bodyPr>
          <a:lstStyle/>
          <a:p>
            <a:r>
              <a:rPr lang="en-US" altLang="zh-CN" dirty="0" smtClean="0"/>
              <a:t>The solution p(∆) is a smooth trajectory</a:t>
            </a:r>
          </a:p>
          <a:p>
            <a:r>
              <a:rPr lang="en-US" altLang="zh-CN" dirty="0" smtClean="0"/>
              <a:t>When ∆ is very small, first order approximation is accurate</a:t>
            </a:r>
          </a:p>
          <a:p>
            <a:r>
              <a:rPr lang="en-US" altLang="zh-CN" dirty="0" smtClean="0"/>
              <a:t>When</a:t>
            </a:r>
            <a:r>
              <a:rPr lang="en-US" altLang="zh-CN" dirty="0"/>
              <a:t> </a:t>
            </a:r>
            <a:r>
              <a:rPr lang="en-US" altLang="zh-CN" dirty="0" smtClean="0"/>
              <a:t>∆ is very large, second order approximation is accurate</a:t>
            </a:r>
          </a:p>
          <a:p>
            <a:r>
              <a:rPr lang="en-US" altLang="zh-CN" dirty="0" smtClean="0"/>
              <a:t>Use interpolation</a:t>
            </a:r>
            <a:endParaRPr lang="zh-CN"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5" y="998084"/>
            <a:ext cx="54292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1328" y="1762123"/>
            <a:ext cx="12382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853" y="1657348"/>
            <a:ext cx="30670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1853" y="2164893"/>
            <a:ext cx="3562350" cy="50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3008" y="2076449"/>
            <a:ext cx="14192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460" y="4923065"/>
            <a:ext cx="4495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3125" y="2756806"/>
            <a:ext cx="5239432" cy="366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49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Region shrinkage</a:t>
            </a:r>
            <a:endParaRPr lang="zh-CN" altLang="en-US" dirty="0"/>
          </a:p>
        </p:txBody>
      </p:sp>
      <p:sp>
        <p:nvSpPr>
          <p:cNvPr id="3" name="Content Placeholder 2"/>
          <p:cNvSpPr>
            <a:spLocks noGrp="1"/>
          </p:cNvSpPr>
          <p:nvPr>
            <p:ph idx="1"/>
          </p:nvPr>
        </p:nvSpPr>
        <p:spPr>
          <a:xfrm>
            <a:off x="846364" y="1620043"/>
            <a:ext cx="5317672" cy="694532"/>
          </a:xfrm>
        </p:spPr>
        <p:txBody>
          <a:bodyPr/>
          <a:lstStyle/>
          <a:p>
            <a:r>
              <a:rPr lang="en-US" altLang="zh-CN" dirty="0" smtClean="0"/>
              <a:t>Justify if the regions is good</a:t>
            </a:r>
            <a:endParaRPr lang="zh-CN" altLang="en-US" dirty="0"/>
          </a:p>
          <a:p>
            <a:endParaRPr lang="zh-CN" altLang="en-US" dirty="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545" y="1747157"/>
            <a:ext cx="5953153"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532" y="2110467"/>
            <a:ext cx="26765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曲线连接符 4"/>
          <p:cNvCxnSpPr/>
          <p:nvPr/>
        </p:nvCxnSpPr>
        <p:spPr>
          <a:xfrm rot="10800000">
            <a:off x="4294211" y="2558007"/>
            <a:ext cx="2639025" cy="409710"/>
          </a:xfrm>
          <a:prstGeom prst="curved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77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Line </a:t>
            </a:r>
            <a:r>
              <a:rPr lang="en-US" altLang="zh-CN" dirty="0"/>
              <a:t>search and Trust region</a:t>
            </a:r>
            <a:endParaRPr lang="zh-CN" altLang="en-US" dirty="0"/>
          </a:p>
        </p:txBody>
      </p:sp>
      <p:sp>
        <p:nvSpPr>
          <p:cNvPr id="3" name="Content Placeholder 2"/>
          <p:cNvSpPr>
            <a:spLocks noGrp="1"/>
          </p:cNvSpPr>
          <p:nvPr>
            <p:ph idx="1"/>
          </p:nvPr>
        </p:nvSpPr>
        <p:spPr>
          <a:xfrm>
            <a:off x="838200" y="1825625"/>
            <a:ext cx="3807279" cy="4351338"/>
          </a:xfrm>
        </p:spPr>
        <p:txBody>
          <a:bodyPr>
            <a:normAutofit lnSpcReduction="10000"/>
          </a:bodyPr>
          <a:lstStyle/>
          <a:p>
            <a:r>
              <a:rPr lang="en-US" altLang="zh-CN" dirty="0" smtClean="0"/>
              <a:t>Line search finds a direction, and then fix it and steps towards that direction. First direction, and then length.</a:t>
            </a:r>
          </a:p>
          <a:p>
            <a:r>
              <a:rPr lang="en-US" altLang="zh-CN" dirty="0" smtClean="0"/>
              <a:t>Trust region involves an constrained optimization sub task to find a suitable direction. First length, then direction.</a:t>
            </a:r>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482" y="1786617"/>
            <a:ext cx="5592886" cy="401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896" y="5945641"/>
            <a:ext cx="54292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61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Introduction</a:t>
            </a:r>
          </a:p>
          <a:p>
            <a:r>
              <a:rPr lang="en-US" dirty="0" smtClean="0"/>
              <a:t>Unconstrained problem</a:t>
            </a:r>
          </a:p>
          <a:p>
            <a:r>
              <a:rPr lang="en-US" dirty="0" smtClean="0">
                <a:solidFill>
                  <a:srgbClr val="FF0000"/>
                </a:solidFill>
              </a:rPr>
              <a:t>Constrained problem</a:t>
            </a:r>
          </a:p>
          <a:p>
            <a:r>
              <a:rPr lang="en-US" dirty="0" smtClean="0"/>
              <a:t>Functional calculus</a:t>
            </a:r>
            <a:endParaRPr lang="en-US" dirty="0"/>
          </a:p>
        </p:txBody>
      </p:sp>
    </p:spTree>
    <p:extLst>
      <p:ext uri="{BB962C8B-B14F-4D97-AF65-F5344CB8AC3E}">
        <p14:creationId xmlns:p14="http://schemas.microsoft.com/office/powerpoint/2010/main" val="60093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Introduction</a:t>
            </a:r>
          </a:p>
          <a:p>
            <a:r>
              <a:rPr lang="en-US" dirty="0" smtClean="0"/>
              <a:t>Unconstrained problem</a:t>
            </a:r>
          </a:p>
          <a:p>
            <a:r>
              <a:rPr lang="en-US" dirty="0" smtClean="0"/>
              <a:t>Constrained problem</a:t>
            </a:r>
          </a:p>
          <a:p>
            <a:r>
              <a:rPr lang="en-US" dirty="0" smtClean="0"/>
              <a:t>Functional calculus</a:t>
            </a:r>
            <a:endParaRPr lang="en-US" dirty="0"/>
          </a:p>
        </p:txBody>
      </p:sp>
    </p:spTree>
    <p:extLst>
      <p:ext uri="{BB962C8B-B14F-4D97-AF65-F5344CB8AC3E}">
        <p14:creationId xmlns:p14="http://schemas.microsoft.com/office/powerpoint/2010/main" val="287970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Optimization with constraints</a:t>
            </a:r>
            <a:endParaRPr lang="zh-CN" altLang="en-US" dirty="0"/>
          </a:p>
        </p:txBody>
      </p:sp>
      <p:sp>
        <p:nvSpPr>
          <p:cNvPr id="3" name="Content Placeholder 2"/>
          <p:cNvSpPr>
            <a:spLocks noGrp="1"/>
          </p:cNvSpPr>
          <p:nvPr>
            <p:ph idx="1"/>
          </p:nvPr>
        </p:nvSpPr>
        <p:spPr/>
        <p:txBody>
          <a:bodyPr/>
          <a:lstStyle/>
          <a:p>
            <a:r>
              <a:rPr lang="en-US" altLang="zh-CN" dirty="0" smtClean="0"/>
              <a:t>Involve equal or unequal constraints</a:t>
            </a:r>
          </a:p>
          <a:p>
            <a:r>
              <a:rPr lang="en-US" altLang="zh-CN" dirty="0" smtClean="0"/>
              <a:t>Usually more difficult to find the optimum </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646" y="3330960"/>
            <a:ext cx="5872030" cy="119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The same picture, but with ellipses around the&#10;    milkmaid and c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148" y="1678441"/>
            <a:ext cx="314325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12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Lagrangian multiplier</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825625"/>
                <a:ext cx="7199376" cy="3971671"/>
              </a:xfrm>
            </p:spPr>
            <p:txBody>
              <a:bodyPr>
                <a:normAutofit/>
              </a:bodyPr>
              <a:lstStyle/>
              <a:p>
                <a:r>
                  <a:rPr lang="en-US" dirty="0" smtClean="0"/>
                  <a:t>min f(x)  </a:t>
                </a:r>
                <a:r>
                  <a:rPr lang="en-US" dirty="0" smtClean="0">
                    <a:solidFill>
                      <a:srgbClr val="FF0000"/>
                    </a:solidFill>
                  </a:rPr>
                  <a:t>s.t.</a:t>
                </a:r>
                <a:r>
                  <a:rPr lang="en-US" dirty="0" smtClean="0"/>
                  <a:t> </a:t>
                </a:r>
                <a:r>
                  <a:rPr lang="en-US" dirty="0"/>
                  <a:t>g</a:t>
                </a:r>
                <a:r>
                  <a:rPr lang="en-US" dirty="0" smtClean="0"/>
                  <a:t>(x)= 0</a:t>
                </a:r>
              </a:p>
              <a:p>
                <a:r>
                  <a:rPr lang="en-US" dirty="0" smtClean="0"/>
                  <a:t>The contuous of f(x)=a must be tangent to g(x)=0, otherwise the point is not minimum (maximum).</a:t>
                </a:r>
              </a:p>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 </m:t>
                    </m:r>
                  </m:oMath>
                </a14:m>
                <a:r>
                  <a:rPr lang="el-GR" dirty="0" smtClean="0"/>
                  <a:t>λ</a:t>
                </a:r>
                <a:r>
                  <a:rPr lang="en-US" altLang="zh-CN" dirty="0" smtClean="0">
                    <a:ea typeface="Cambria Math" panose="02040503050406030204" pitchFamily="18" charset="0"/>
                  </a:rPr>
                  <a:t>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en-US" dirty="0" smtClean="0"/>
                  <a:t>g</a:t>
                </a:r>
              </a:p>
              <a:p>
                <a:r>
                  <a:rPr lang="en-US" dirty="0" smtClean="0"/>
                  <a:t>L(x,</a:t>
                </a:r>
                <a:r>
                  <a:rPr lang="el-GR" altLang="zh-CN" dirty="0" smtClean="0"/>
                  <a:t> λ</a:t>
                </a:r>
                <a:r>
                  <a:rPr lang="en-US" altLang="zh-CN" dirty="0" smtClean="0"/>
                  <a:t>) = f(x) + </a:t>
                </a:r>
                <a:r>
                  <a:rPr lang="el-GR" altLang="zh-CN" dirty="0" smtClean="0"/>
                  <a:t>λ</a:t>
                </a:r>
                <a:r>
                  <a:rPr lang="en-US" altLang="zh-CN" dirty="0" smtClean="0"/>
                  <a:t>g(x)</a:t>
                </a:r>
              </a:p>
              <a:p>
                <a:r>
                  <a:rPr lang="en-US" dirty="0" smtClean="0"/>
                  <a:t>Try to set derivatives of L(x,</a:t>
                </a:r>
                <a:r>
                  <a:rPr lang="el-GR" altLang="zh-CN" dirty="0" smtClean="0"/>
                  <a:t> λ</a:t>
                </a:r>
                <a:r>
                  <a:rPr lang="en-US" dirty="0" smtClean="0"/>
                  <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825625"/>
                <a:ext cx="7199376" cy="3971671"/>
              </a:xfrm>
              <a:blipFill rotWithShape="0">
                <a:blip r:embed="rId2"/>
                <a:stretch>
                  <a:fillRect l="-1524" t="-2454"/>
                </a:stretch>
              </a:blipFill>
            </p:spPr>
            <p:txBody>
              <a:bodyPr/>
              <a:lstStyle/>
              <a:p>
                <a:r>
                  <a:rPr lang="en-US">
                    <a:noFill/>
                  </a:rPr>
                  <a:t> </a:t>
                </a:r>
              </a:p>
            </p:txBody>
          </p:sp>
        </mc:Fallback>
      </mc:AlternateContent>
      <p:pic>
        <p:nvPicPr>
          <p:cNvPr id="1026" name="Picture 2" descr="The same picture, but with ellipses around the&#10;    milkmaid and c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119" y="365125"/>
            <a:ext cx="3143250" cy="3209926"/>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4"/>
          <a:stretch>
            <a:fillRect/>
          </a:stretch>
        </p:blipFill>
        <p:spPr>
          <a:xfrm>
            <a:off x="5891785" y="4073278"/>
            <a:ext cx="5940552" cy="2561545"/>
          </a:xfrm>
          <a:prstGeom prst="rect">
            <a:avLst/>
          </a:prstGeom>
        </p:spPr>
      </p:pic>
    </p:spTree>
    <p:extLst>
      <p:ext uri="{BB962C8B-B14F-4D97-AF65-F5344CB8AC3E}">
        <p14:creationId xmlns:p14="http://schemas.microsoft.com/office/powerpoint/2010/main" val="1733809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Lagrangian multiplier, hidden function view</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have  f(x,y(x)), g(x,y(x))=0</a:t>
                </a:r>
              </a:p>
              <a:p>
                <a:r>
                  <a:rPr lang="en-US" dirty="0" smtClean="0"/>
                  <a:t>From df/dx=0:  f</a:t>
                </a:r>
                <a:r>
                  <a:rPr lang="en-US" baseline="-25000" dirty="0" smtClean="0"/>
                  <a:t>x</a:t>
                </a:r>
                <a:r>
                  <a:rPr lang="en-US" dirty="0" smtClean="0"/>
                  <a:t>+f</a:t>
                </a:r>
                <a:r>
                  <a:rPr lang="en-US" baseline="-25000" dirty="0" smtClean="0"/>
                  <a:t>y</a:t>
                </a:r>
                <a:r>
                  <a:rPr lang="en-US" dirty="0" smtClean="0"/>
                  <a:t>dy/dx =0; </a:t>
                </a:r>
              </a:p>
              <a:p>
                <a:r>
                  <a:rPr lang="en-US" dirty="0" smtClean="0"/>
                  <a:t>From dg/dx=0: g</a:t>
                </a:r>
                <a:r>
                  <a:rPr lang="en-US" baseline="-25000" dirty="0" smtClean="0"/>
                  <a:t>x</a:t>
                </a:r>
                <a:r>
                  <a:rPr lang="en-US" dirty="0" smtClean="0"/>
                  <a:t>+g</a:t>
                </a:r>
                <a:r>
                  <a:rPr lang="en-US" baseline="-25000" dirty="0" smtClean="0"/>
                  <a:t>y</a:t>
                </a:r>
                <a:r>
                  <a:rPr lang="en-US" dirty="0" smtClean="0"/>
                  <a:t>dy/dx=0</a:t>
                </a:r>
              </a:p>
              <a:p>
                <a:r>
                  <a:rPr lang="en-US" dirty="0" smtClean="0"/>
                  <a:t>We have f</a:t>
                </a:r>
                <a:r>
                  <a:rPr lang="en-US" baseline="-25000" dirty="0" smtClean="0"/>
                  <a:t>x</a:t>
                </a:r>
                <a:r>
                  <a:rPr lang="en-US" dirty="0" smtClean="0"/>
                  <a:t>/g</a:t>
                </a:r>
                <a:r>
                  <a:rPr lang="en-US" baseline="-25000" dirty="0" smtClean="0"/>
                  <a:t>x</a:t>
                </a:r>
                <a:r>
                  <a:rPr lang="en-US" dirty="0" smtClean="0"/>
                  <a:t>=f</a:t>
                </a:r>
                <a:r>
                  <a:rPr lang="en-US" baseline="-25000" dirty="0" smtClean="0"/>
                  <a:t>y</a:t>
                </a:r>
                <a:r>
                  <a:rPr lang="en-US" dirty="0" smtClean="0"/>
                  <a:t>/g</a:t>
                </a:r>
                <a:r>
                  <a:rPr lang="en-US" baseline="-25000" dirty="0" smtClean="0"/>
                  <a:t>y</a:t>
                </a:r>
                <a:r>
                  <a:rPr lang="en-US" dirty="0" smtClean="0"/>
                  <a:t>=</a:t>
                </a:r>
                <a:r>
                  <a:rPr lang="el-GR" altLang="zh-CN" dirty="0" smtClean="0"/>
                  <a:t> λ</a:t>
                </a:r>
                <a:r>
                  <a:rPr lang="en-US" altLang="zh-CN" dirty="0" smtClean="0"/>
                  <a:t> ; so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𝑓</m:t>
                    </m:r>
                    <m:r>
                      <a:rPr lang="en-US" altLang="zh-CN" b="0" i="1" smtClean="0">
                        <a:latin typeface="Cambria Math" panose="02040503050406030204" pitchFamily="18" charset="0"/>
                        <a:ea typeface="Cambria Math" panose="02040503050406030204" pitchFamily="18" charset="0"/>
                      </a:rPr>
                      <m:t>= </m:t>
                    </m:r>
                  </m:oMath>
                </a14:m>
                <a:r>
                  <a:rPr lang="el-GR" altLang="zh-CN" dirty="0" smtClean="0"/>
                  <a:t>λ</a:t>
                </a:r>
                <a:r>
                  <a:rPr lang="en-US" altLang="zh-CN" dirty="0" smtClean="0">
                    <a:ea typeface="Cambria Math" panose="02040503050406030204" pitchFamily="18" charset="0"/>
                  </a:rPr>
                  <a:t>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en-US" altLang="zh-CN" dirty="0" smtClean="0"/>
                  <a:t>g</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63248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Extend to inequity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Maximize f(x), s.t. </a:t>
                </a:r>
                <a:r>
                  <a:rPr lang="en-US" dirty="0"/>
                  <a:t>g</a:t>
                </a:r>
                <a:r>
                  <a:rPr lang="en-US" dirty="0" smtClean="0"/>
                  <a:t>(x)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endParaRPr lang="en-US" dirty="0" smtClean="0"/>
              </a:p>
              <a:p>
                <a:r>
                  <a:rPr lang="en-US" dirty="0" smtClean="0"/>
                  <a:t>Two possibilities: </a:t>
                </a:r>
              </a:p>
              <a:p>
                <a:pPr lvl="1"/>
                <a:r>
                  <a:rPr lang="en-US" dirty="0" smtClean="0"/>
                  <a:t>in g(x)=0: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en-US" altLang="zh-CN" dirty="0" smtClean="0"/>
                  <a:t>f(x)=0 ( </a:t>
                </a:r>
                <a:r>
                  <a:rPr lang="el-GR" altLang="zh-CN" dirty="0" smtClean="0"/>
                  <a:t>λ</a:t>
                </a:r>
                <a:r>
                  <a:rPr lang="en-US" altLang="zh-CN" dirty="0" smtClean="0"/>
                  <a:t> =0, g(x) &gt;0)</a:t>
                </a:r>
                <a:endParaRPr lang="en-US" dirty="0" smtClean="0"/>
              </a:p>
              <a:p>
                <a:pPr lvl="1"/>
                <a:r>
                  <a:rPr lang="en-US" dirty="0" smtClean="0"/>
                  <a:t>on g(x)=0: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en-US" altLang="zh-CN" i="1" smtClean="0">
                        <a:latin typeface="Cambria Math" panose="02040503050406030204" pitchFamily="18" charset="0"/>
                        <a:ea typeface="Cambria Math" panose="02040503050406030204" pitchFamily="18" charset="0"/>
                      </a:rPr>
                      <m:t> </m:t>
                    </m:r>
                  </m:oMath>
                </a14:m>
                <a:r>
                  <a:rPr lang="en-US" dirty="0" smtClean="0"/>
                  <a:t>f(x) +</a:t>
                </a:r>
                <a:r>
                  <a:rPr lang="el-GR" altLang="zh-CN" dirty="0" smtClean="0"/>
                  <a:t> λ</a:t>
                </a:r>
                <a:r>
                  <a:rPr lang="en-US" altLang="zh-CN" dirty="0" smtClean="0">
                    <a:ea typeface="Cambria Math" panose="02040503050406030204" pitchFamily="18" charset="0"/>
                  </a:rPr>
                  <a:t>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en-US" altLang="zh-CN" dirty="0" smtClean="0"/>
                  <a:t>g =0  ( </a:t>
                </a:r>
                <a:r>
                  <a:rPr lang="el-GR" altLang="zh-CN" dirty="0" smtClean="0"/>
                  <a:t>λ</a:t>
                </a:r>
                <a:r>
                  <a:rPr lang="en-US" altLang="zh-CN" dirty="0" smtClean="0">
                    <a:ea typeface="Cambria Math" panose="02040503050406030204" pitchFamily="18" charset="0"/>
                  </a:rPr>
                  <a:t> &gt; 0, g(x)=0)</a:t>
                </a:r>
                <a:endParaRPr lang="en-US" altLang="zh-CN" dirty="0" smtClean="0"/>
              </a:p>
              <a:p>
                <a:r>
                  <a:rPr lang="en-US" dirty="0" smtClean="0"/>
                  <a:t>Get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en-US" altLang="zh-CN" i="1" smtClean="0">
                        <a:latin typeface="Cambria Math" panose="02040503050406030204" pitchFamily="18" charset="0"/>
                        <a:ea typeface="Cambria Math" panose="02040503050406030204" pitchFamily="18" charset="0"/>
                      </a:rPr>
                      <m:t> </m:t>
                    </m:r>
                  </m:oMath>
                </a14:m>
                <a:r>
                  <a:rPr lang="en-US" altLang="zh-CN" dirty="0" smtClean="0"/>
                  <a:t>f(x) +</a:t>
                </a:r>
                <a:r>
                  <a:rPr lang="el-GR" altLang="zh-CN" dirty="0" smtClean="0"/>
                  <a:t> λ</a:t>
                </a:r>
                <a:r>
                  <a:rPr lang="en-US" altLang="zh-CN" dirty="0" smtClean="0">
                    <a:ea typeface="Cambria Math" panose="02040503050406030204" pitchFamily="18" charset="0"/>
                  </a:rPr>
                  <a:t>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en-US" altLang="zh-CN" dirty="0" smtClean="0"/>
                  <a:t>g =0</a:t>
                </a:r>
              </a:p>
              <a:p>
                <a:pPr marL="0" indent="0">
                  <a:buNone/>
                </a:pPr>
                <a:r>
                  <a:rPr lang="en-US" dirty="0" smtClean="0"/>
                  <a:t>      S.t. (1) </a:t>
                </a:r>
                <a:r>
                  <a:rPr lang="en-US" altLang="zh-CN" dirty="0" smtClean="0"/>
                  <a:t>g(x)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0 </m:t>
                    </m:r>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2</m:t>
                        </m:r>
                      </m:e>
                    </m:d>
                  </m:oMath>
                </a14:m>
                <a:r>
                  <a:rPr lang="en-US" altLang="zh-CN" dirty="0" smtClean="0"/>
                  <a:t> </a:t>
                </a:r>
                <a:r>
                  <a:rPr lang="el-GR" altLang="zh-CN" dirty="0" smtClean="0"/>
                  <a:t>λ</a:t>
                </a:r>
                <a:r>
                  <a:rPr lang="en-US" altLang="zh-CN" dirty="0" smtClean="0">
                    <a:ea typeface="Cambria Math" panose="02040503050406030204" pitchFamily="18" charset="0"/>
                  </a:rPr>
                  <a:t>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en-US" altLang="zh-CN" dirty="0" smtClean="0">
                    <a:ea typeface="Cambria Math" panose="02040503050406030204" pitchFamily="18" charset="0"/>
                  </a:rPr>
                  <a:t> 0 (3)</a:t>
                </a:r>
                <a:r>
                  <a:rPr lang="en-US" dirty="0" smtClean="0"/>
                  <a:t> </a:t>
                </a:r>
                <a:r>
                  <a:rPr lang="el-GR" altLang="zh-CN" b="1" dirty="0" smtClean="0">
                    <a:solidFill>
                      <a:srgbClr val="FF0000"/>
                    </a:solidFill>
                  </a:rPr>
                  <a:t>λ</a:t>
                </a:r>
                <a:r>
                  <a:rPr lang="en-US" altLang="zh-CN" b="1" dirty="0" smtClean="0">
                    <a:solidFill>
                      <a:srgbClr val="FF0000"/>
                    </a:solidFill>
                    <a:ea typeface="Cambria Math" panose="02040503050406030204" pitchFamily="18" charset="0"/>
                  </a:rPr>
                  <a:t> </a:t>
                </a:r>
                <a:r>
                  <a:rPr lang="en-US" altLang="zh-CN" b="1" dirty="0" smtClean="0">
                    <a:solidFill>
                      <a:srgbClr val="FF0000"/>
                    </a:solidFill>
                  </a:rPr>
                  <a:t>g (x) =0</a:t>
                </a:r>
              </a:p>
              <a:p>
                <a:pPr marL="0" indent="0">
                  <a:buNone/>
                </a:pPr>
                <a:r>
                  <a:rPr lang="en-US" dirty="0" smtClean="0">
                    <a:solidFill>
                      <a:srgbClr val="FF0000"/>
                    </a:solidFill>
                  </a:rPr>
                  <a:t>[</a:t>
                </a:r>
                <a:r>
                  <a:rPr lang="en-US" altLang="zh-CN" i="1" dirty="0">
                    <a:solidFill>
                      <a:srgbClr val="FF0000"/>
                    </a:solidFill>
                  </a:rPr>
                  <a:t>Karush-Kuhn-Tucker </a:t>
                </a:r>
                <a:r>
                  <a:rPr lang="en-US" altLang="zh-CN" dirty="0">
                    <a:solidFill>
                      <a:srgbClr val="FF0000"/>
                    </a:solidFill>
                  </a:rPr>
                  <a:t>(KKT) conditions</a:t>
                </a:r>
                <a:r>
                  <a:rPr lang="en-US" dirty="0" smtClean="0">
                    <a:solidFill>
                      <a:srgbClr val="FF0000"/>
                    </a:solidFill>
                  </a:rPr>
                  <a:t>]</a:t>
                </a:r>
              </a:p>
              <a:p>
                <a:r>
                  <a:rPr lang="en-US" dirty="0" smtClean="0">
                    <a:solidFill>
                      <a:schemeClr val="tx1"/>
                    </a:solidFill>
                  </a:rPr>
                  <a:t>If g(x)</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0, </m:t>
                    </m:r>
                    <m:r>
                      <a:rPr lang="en-US" b="0" i="1" smtClean="0">
                        <a:solidFill>
                          <a:schemeClr val="tx1"/>
                        </a:solidFill>
                        <a:latin typeface="Cambria Math" panose="02040503050406030204" pitchFamily="18" charset="0"/>
                        <a:ea typeface="Cambria Math" panose="02040503050406030204" pitchFamily="18" charset="0"/>
                      </a:rPr>
                      <m:t>𝑜𝑟</m:t>
                    </m:r>
                    <m:r>
                      <a:rPr lang="en-US" b="0" i="1" smtClean="0">
                        <a:solidFill>
                          <a:schemeClr val="tx1"/>
                        </a:solidFill>
                        <a:latin typeface="Cambria Math" panose="02040503050406030204" pitchFamily="18" charset="0"/>
                        <a:ea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𝑚𝑖𝑛𝑓</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𝑥</m:t>
                    </m:r>
                    <m:r>
                      <a:rPr lang="en-US" b="0" i="1" smtClean="0">
                        <a:solidFill>
                          <a:schemeClr val="tx1"/>
                        </a:solidFill>
                        <a:latin typeface="Cambria Math" panose="02040503050406030204" pitchFamily="18" charset="0"/>
                        <a:ea typeface="Cambria Math" panose="02040503050406030204" pitchFamily="18" charset="0"/>
                      </a:rPr>
                      <m:t>)</m:t>
                    </m:r>
                  </m:oMath>
                </a14:m>
                <a:r>
                  <a:rPr lang="en-US" dirty="0" smtClean="0">
                    <a:solidFill>
                      <a:schemeClr val="tx1"/>
                    </a:solidFill>
                  </a:rPr>
                  <a:t>, the positivity of </a:t>
                </a:r>
                <a:r>
                  <a:rPr lang="el-GR" altLang="zh-CN" dirty="0" smtClean="0"/>
                  <a:t>λ</a:t>
                </a:r>
                <a:r>
                  <a:rPr lang="en-US" altLang="zh-CN" dirty="0" smtClean="0"/>
                  <a:t> will change</a:t>
                </a:r>
                <a:r>
                  <a:rPr lang="en-US" altLang="zh-CN" dirty="0" smtClean="0">
                    <a:ea typeface="Cambria Math" panose="02040503050406030204" pitchFamily="18" charset="0"/>
                  </a:rPr>
                  <a:t> </a:t>
                </a:r>
                <a:endParaRPr lang="en-US" dirty="0">
                  <a:solidFill>
                    <a:schemeClr val="tx1"/>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图片 3"/>
          <p:cNvPicPr>
            <a:picLocks noChangeAspect="1"/>
          </p:cNvPicPr>
          <p:nvPr/>
        </p:nvPicPr>
        <p:blipFill>
          <a:blip r:embed="rId3"/>
          <a:stretch>
            <a:fillRect/>
          </a:stretch>
        </p:blipFill>
        <p:spPr>
          <a:xfrm>
            <a:off x="7291059" y="1374283"/>
            <a:ext cx="4062741" cy="3534950"/>
          </a:xfrm>
          <a:prstGeom prst="rect">
            <a:avLst/>
          </a:prstGeom>
        </p:spPr>
      </p:pic>
    </p:spTree>
    <p:extLst>
      <p:ext uri="{BB962C8B-B14F-4D97-AF65-F5344CB8AC3E}">
        <p14:creationId xmlns:p14="http://schemas.microsoft.com/office/powerpoint/2010/main" val="3117663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full result</a:t>
            </a:r>
            <a:endParaRPr lang="en-US" dirty="0"/>
          </a:p>
        </p:txBody>
      </p:sp>
      <p:sp>
        <p:nvSpPr>
          <p:cNvPr id="3" name="内容占位符 2"/>
          <p:cNvSpPr>
            <a:spLocks noGrp="1"/>
          </p:cNvSpPr>
          <p:nvPr>
            <p:ph idx="1"/>
          </p:nvPr>
        </p:nvSpPr>
        <p:spPr/>
        <p:txBody>
          <a:bodyPr/>
          <a:lstStyle/>
          <a:p>
            <a:r>
              <a:rPr lang="en-US" dirty="0" smtClean="0"/>
              <a:t>Mximize f(x) s.t.</a:t>
            </a:r>
          </a:p>
          <a:p>
            <a:endParaRPr lang="en-US" dirty="0"/>
          </a:p>
          <a:p>
            <a:endParaRPr lang="en-US" dirty="0" smtClean="0"/>
          </a:p>
          <a:p>
            <a:r>
              <a:rPr lang="en-US" dirty="0" smtClean="0"/>
              <a:t>Turn to maximize</a:t>
            </a:r>
          </a:p>
          <a:p>
            <a:endParaRPr lang="en-US" dirty="0"/>
          </a:p>
          <a:p>
            <a:pPr marL="0" indent="0">
              <a:buNone/>
            </a:pPr>
            <a:r>
              <a:rPr lang="en-US" dirty="0" smtClean="0"/>
              <a:t>                                          s.t.</a:t>
            </a:r>
            <a:endParaRPr lang="en-US" dirty="0"/>
          </a:p>
        </p:txBody>
      </p:sp>
      <p:pic>
        <p:nvPicPr>
          <p:cNvPr id="4" name="图片 3"/>
          <p:cNvPicPr>
            <a:picLocks noChangeAspect="1"/>
          </p:cNvPicPr>
          <p:nvPr/>
        </p:nvPicPr>
        <p:blipFill>
          <a:blip r:embed="rId2"/>
          <a:stretch>
            <a:fillRect/>
          </a:stretch>
        </p:blipFill>
        <p:spPr>
          <a:xfrm>
            <a:off x="4085313" y="3024229"/>
            <a:ext cx="7522630" cy="1230514"/>
          </a:xfrm>
          <a:prstGeom prst="rect">
            <a:avLst/>
          </a:prstGeom>
        </p:spPr>
      </p:pic>
      <p:pic>
        <p:nvPicPr>
          <p:cNvPr id="5" name="图片 4"/>
          <p:cNvPicPr>
            <a:picLocks noChangeAspect="1"/>
          </p:cNvPicPr>
          <p:nvPr/>
        </p:nvPicPr>
        <p:blipFill>
          <a:blip r:embed="rId3"/>
          <a:stretch>
            <a:fillRect/>
          </a:stretch>
        </p:blipFill>
        <p:spPr>
          <a:xfrm>
            <a:off x="4180441" y="1904840"/>
            <a:ext cx="3405515" cy="342514"/>
          </a:xfrm>
          <a:prstGeom prst="rect">
            <a:avLst/>
          </a:prstGeom>
        </p:spPr>
      </p:pic>
      <p:pic>
        <p:nvPicPr>
          <p:cNvPr id="6" name="图片 5"/>
          <p:cNvPicPr>
            <a:picLocks noChangeAspect="1"/>
          </p:cNvPicPr>
          <p:nvPr/>
        </p:nvPicPr>
        <p:blipFill>
          <a:blip r:embed="rId4"/>
          <a:stretch>
            <a:fillRect/>
          </a:stretch>
        </p:blipFill>
        <p:spPr>
          <a:xfrm>
            <a:off x="7846628" y="1904840"/>
            <a:ext cx="3507172" cy="355200"/>
          </a:xfrm>
          <a:prstGeom prst="rect">
            <a:avLst/>
          </a:prstGeom>
        </p:spPr>
      </p:pic>
      <p:pic>
        <p:nvPicPr>
          <p:cNvPr id="7" name="图片 6"/>
          <p:cNvPicPr>
            <a:picLocks noChangeAspect="1"/>
          </p:cNvPicPr>
          <p:nvPr/>
        </p:nvPicPr>
        <p:blipFill>
          <a:blip r:embed="rId5"/>
          <a:stretch>
            <a:fillRect/>
          </a:stretch>
        </p:blipFill>
        <p:spPr>
          <a:xfrm>
            <a:off x="5166234" y="4351623"/>
            <a:ext cx="1829829" cy="444000"/>
          </a:xfrm>
          <a:prstGeom prst="rect">
            <a:avLst/>
          </a:prstGeom>
        </p:spPr>
      </p:pic>
      <p:pic>
        <p:nvPicPr>
          <p:cNvPr id="9" name="图片 8"/>
          <p:cNvPicPr>
            <a:picLocks noChangeAspect="1"/>
          </p:cNvPicPr>
          <p:nvPr/>
        </p:nvPicPr>
        <p:blipFill>
          <a:blip r:embed="rId6"/>
          <a:stretch>
            <a:fillRect/>
          </a:stretch>
        </p:blipFill>
        <p:spPr>
          <a:xfrm>
            <a:off x="7443946" y="4389680"/>
            <a:ext cx="1016572" cy="367886"/>
          </a:xfrm>
          <a:prstGeom prst="rect">
            <a:avLst/>
          </a:prstGeom>
        </p:spPr>
      </p:pic>
    </p:spTree>
    <p:extLst>
      <p:ext uri="{BB962C8B-B14F-4D97-AF65-F5344CB8AC3E}">
        <p14:creationId xmlns:p14="http://schemas.microsoft.com/office/powerpoint/2010/main" val="1959483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Dual problem</a:t>
            </a:r>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42" y="1654011"/>
            <a:ext cx="5903563" cy="64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907845"/>
            <a:ext cx="3533709" cy="552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43" y="3752168"/>
            <a:ext cx="56007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015343" y="5217658"/>
            <a:ext cx="3048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971550" y="5397272"/>
            <a:ext cx="889908"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460" y="1579788"/>
            <a:ext cx="38766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5135" y="2441801"/>
            <a:ext cx="38100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8460" y="3771638"/>
            <a:ext cx="21812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32131" y="2903317"/>
            <a:ext cx="4303776" cy="646331"/>
          </a:xfrm>
          <a:prstGeom prst="rect">
            <a:avLst/>
          </a:prstGeom>
          <a:noFill/>
        </p:spPr>
        <p:txBody>
          <a:bodyPr wrap="square" rtlCol="0">
            <a:spAutoFit/>
          </a:bodyPr>
          <a:lstStyle/>
          <a:p>
            <a:r>
              <a:rPr lang="en-US" altLang="zh-CN" dirty="0" smtClean="0"/>
              <a:t>Compute</a:t>
            </a:r>
            <a:r>
              <a:rPr lang="en-US" altLang="zh-CN" dirty="0" smtClean="0"/>
              <a:t> </a:t>
            </a:r>
            <a:r>
              <a:rPr lang="en-US" altLang="zh-CN" dirty="0" smtClean="0"/>
              <a:t>derivatives w.r.t. x</a:t>
            </a:r>
            <a:r>
              <a:rPr lang="en-US" altLang="zh-CN" baseline="-25000" dirty="0" smtClean="0"/>
              <a:t>1</a:t>
            </a:r>
            <a:r>
              <a:rPr lang="en-US" altLang="zh-CN" dirty="0" smtClean="0"/>
              <a:t> and x</a:t>
            </a:r>
            <a:r>
              <a:rPr lang="en-US" altLang="zh-CN" baseline="-25000" dirty="0" smtClean="0"/>
              <a:t>2, </a:t>
            </a:r>
            <a:r>
              <a:rPr lang="en-US" altLang="zh-CN" dirty="0" smtClean="0"/>
              <a:t>make them </a:t>
            </a:r>
            <a:r>
              <a:rPr lang="en-US" altLang="zh-CN" dirty="0" smtClean="0"/>
              <a:t>equal to </a:t>
            </a:r>
            <a:r>
              <a:rPr lang="en-US" altLang="zh-CN" dirty="0" smtClean="0"/>
              <a:t>0.</a:t>
            </a:r>
            <a:endParaRPr lang="zh-CN" altLang="en-US" baseline="-25000" dirty="0"/>
          </a:p>
        </p:txBody>
      </p:sp>
      <p:sp>
        <p:nvSpPr>
          <p:cNvPr id="6" name="Rectangle 5"/>
          <p:cNvSpPr/>
          <p:nvPr/>
        </p:nvSpPr>
        <p:spPr>
          <a:xfrm>
            <a:off x="3763736" y="4359729"/>
            <a:ext cx="359228" cy="4782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9499" y="4394766"/>
            <a:ext cx="44386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8460" y="4989058"/>
            <a:ext cx="17430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849836" y="1363436"/>
            <a:ext cx="5208814" cy="4784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24727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Goodness for dual</a:t>
            </a:r>
            <a:endParaRPr lang="zh-CN" altLang="en-US" dirty="0"/>
          </a:p>
        </p:txBody>
      </p:sp>
      <p:sp>
        <p:nvSpPr>
          <p:cNvPr id="3" name="Content Placeholder 2"/>
          <p:cNvSpPr>
            <a:spLocks noGrp="1"/>
          </p:cNvSpPr>
          <p:nvPr>
            <p:ph idx="1"/>
          </p:nvPr>
        </p:nvSpPr>
        <p:spPr/>
        <p:txBody>
          <a:bodyPr>
            <a:normAutofit/>
          </a:bodyPr>
          <a:lstStyle/>
          <a:p>
            <a:r>
              <a:rPr lang="en-US" altLang="zh-CN" dirty="0"/>
              <a:t>In its full generality, duality </a:t>
            </a:r>
            <a:r>
              <a:rPr lang="en-US" altLang="zh-CN" dirty="0" smtClean="0"/>
              <a:t>theory ranges </a:t>
            </a:r>
            <a:r>
              <a:rPr lang="en-US" altLang="zh-CN" dirty="0"/>
              <a:t>beyond nonlinear programming to provide important insight into the fields of </a:t>
            </a:r>
            <a:r>
              <a:rPr lang="en-US" altLang="zh-CN" dirty="0" smtClean="0">
                <a:solidFill>
                  <a:srgbClr val="FF0000"/>
                </a:solidFill>
              </a:rPr>
              <a:t>convex nonsmooth </a:t>
            </a:r>
            <a:r>
              <a:rPr lang="en-US" altLang="zh-CN" dirty="0">
                <a:solidFill>
                  <a:srgbClr val="FF0000"/>
                </a:solidFill>
              </a:rPr>
              <a:t>optimization </a:t>
            </a:r>
            <a:r>
              <a:rPr lang="en-US" altLang="zh-CN" dirty="0"/>
              <a:t>and even discrete </a:t>
            </a:r>
            <a:r>
              <a:rPr lang="en-US" altLang="zh-CN" dirty="0" smtClean="0"/>
              <a:t>optimization.</a:t>
            </a:r>
          </a:p>
          <a:p>
            <a:r>
              <a:rPr lang="en-US" altLang="zh-CN" dirty="0"/>
              <a:t>Its specialization to </a:t>
            </a:r>
            <a:r>
              <a:rPr lang="en-US" altLang="zh-CN" dirty="0" smtClean="0">
                <a:solidFill>
                  <a:srgbClr val="FF0000"/>
                </a:solidFill>
              </a:rPr>
              <a:t>linear programming </a:t>
            </a:r>
            <a:r>
              <a:rPr lang="en-US" altLang="zh-CN" dirty="0"/>
              <a:t>proved central to the development of that </a:t>
            </a:r>
            <a:r>
              <a:rPr lang="en-US" altLang="zh-CN" dirty="0" smtClean="0"/>
              <a:t>area.</a:t>
            </a:r>
          </a:p>
          <a:p>
            <a:r>
              <a:rPr lang="en-US" altLang="zh-CN" dirty="0"/>
              <a:t>In some cases, the dual problem is easier </a:t>
            </a:r>
            <a:r>
              <a:rPr lang="en-US" altLang="zh-CN" dirty="0" smtClean="0"/>
              <a:t>to solve </a:t>
            </a:r>
            <a:r>
              <a:rPr lang="en-US" altLang="zh-CN" dirty="0"/>
              <a:t>computationally than the original problem. In other cases, the dual can be used </a:t>
            </a:r>
            <a:r>
              <a:rPr lang="en-US" altLang="zh-CN" dirty="0" smtClean="0"/>
              <a:t>to obtain </a:t>
            </a:r>
            <a:r>
              <a:rPr lang="en-US" altLang="zh-CN" dirty="0"/>
              <a:t>easily a lower bound on the optimal value of the objective for the primal problem.</a:t>
            </a:r>
            <a:endParaRPr lang="zh-CN" altLang="en-US" dirty="0"/>
          </a:p>
        </p:txBody>
      </p:sp>
    </p:spTree>
    <p:extLst>
      <p:ext uri="{BB962C8B-B14F-4D97-AF65-F5344CB8AC3E}">
        <p14:creationId xmlns:p14="http://schemas.microsoft.com/office/powerpoint/2010/main" val="815739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Linear programing</a:t>
            </a:r>
            <a:endParaRPr lang="zh-CN" altLang="en-US" dirty="0"/>
          </a:p>
        </p:txBody>
      </p:sp>
      <p:sp>
        <p:nvSpPr>
          <p:cNvPr id="3" name="Content Placeholder 2"/>
          <p:cNvSpPr>
            <a:spLocks noGrp="1"/>
          </p:cNvSpPr>
          <p:nvPr>
            <p:ph idx="1"/>
          </p:nvPr>
        </p:nvSpPr>
        <p:spPr>
          <a:xfrm>
            <a:off x="838200" y="1825625"/>
            <a:ext cx="5391150" cy="4351338"/>
          </a:xfrm>
        </p:spPr>
        <p:txBody>
          <a:bodyPr/>
          <a:lstStyle/>
          <a:p>
            <a:r>
              <a:rPr lang="en-US" altLang="zh-CN" dirty="0" smtClean="0"/>
              <a:t>The objective and ALL the constraints are linear</a:t>
            </a:r>
          </a:p>
          <a:p>
            <a:endParaRPr lang="en-US" altLang="zh-CN" dirty="0"/>
          </a:p>
          <a:p>
            <a:endParaRPr lang="en-US" altLang="zh-CN" dirty="0" smtClean="0"/>
          </a:p>
          <a:p>
            <a:r>
              <a:rPr lang="en-US" altLang="zh-CN" dirty="0" smtClean="0"/>
              <a:t>All other forms can be transformed to this standard form</a:t>
            </a:r>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7" y="3004457"/>
            <a:ext cx="33813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775" y="4632554"/>
            <a:ext cx="29813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320" y="5418705"/>
            <a:ext cx="38195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742950" y="5452042"/>
            <a:ext cx="938893" cy="233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615" y="1052175"/>
            <a:ext cx="4846861" cy="358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262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Using dual</a:t>
            </a:r>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593" y="2110467"/>
            <a:ext cx="41052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2861581"/>
            <a:ext cx="31718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4024994" y="3143250"/>
            <a:ext cx="1167492" cy="620486"/>
          </a:xfrm>
          <a:prstGeom prst="wedgeRoundRectCallout">
            <a:avLst>
              <a:gd name="adj1" fmla="val -107116"/>
              <a:gd name="adj2" fmla="val 86184"/>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KKT</a:t>
            </a:r>
            <a:endParaRPr lang="zh-CN" altLang="en-US" dirty="0">
              <a:solidFill>
                <a:srgbClr val="FF0000"/>
              </a:solidFill>
            </a:endParaRP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7" y="4985657"/>
            <a:ext cx="42386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7" y="1567542"/>
            <a:ext cx="33813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7843" y="1567542"/>
            <a:ext cx="28575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0630" y="2220004"/>
            <a:ext cx="39719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4660" y="2971800"/>
            <a:ext cx="3181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2760" y="3453493"/>
            <a:ext cx="31051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2760" y="4280807"/>
            <a:ext cx="353377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ular Callout 14"/>
          <p:cNvSpPr/>
          <p:nvPr/>
        </p:nvSpPr>
        <p:spPr>
          <a:xfrm>
            <a:off x="10161815" y="4029074"/>
            <a:ext cx="1167492" cy="620486"/>
          </a:xfrm>
          <a:prstGeom prst="wedgeRoundRectCallout">
            <a:avLst>
              <a:gd name="adj1" fmla="val -107116"/>
              <a:gd name="adj2" fmla="val 86184"/>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KKT</a:t>
            </a:r>
            <a:endParaRPr lang="zh-CN" altLang="en-US" dirty="0">
              <a:solidFill>
                <a:srgbClr val="FF0000"/>
              </a:solidFill>
            </a:endParaRPr>
          </a:p>
        </p:txBody>
      </p:sp>
      <p:pic>
        <p:nvPicPr>
          <p:cNvPr id="8203"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1550" y="3439886"/>
            <a:ext cx="1820636"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Right Arrow 4"/>
          <p:cNvSpPr/>
          <p:nvPr/>
        </p:nvSpPr>
        <p:spPr>
          <a:xfrm>
            <a:off x="4919662" y="3823606"/>
            <a:ext cx="2300968" cy="3646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799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Simplex method</a:t>
            </a:r>
            <a:endParaRPr lang="en-US" dirty="0"/>
          </a:p>
        </p:txBody>
      </p:sp>
      <p:sp>
        <p:nvSpPr>
          <p:cNvPr id="3" name="内容占位符 2"/>
          <p:cNvSpPr>
            <a:spLocks noGrp="1"/>
          </p:cNvSpPr>
          <p:nvPr>
            <p:ph idx="1"/>
          </p:nvPr>
        </p:nvSpPr>
        <p:spPr>
          <a:xfrm>
            <a:off x="838200" y="1825625"/>
            <a:ext cx="3514344" cy="4351338"/>
          </a:xfrm>
        </p:spPr>
        <p:txBody>
          <a:bodyPr/>
          <a:lstStyle/>
          <a:p>
            <a:r>
              <a:rPr lang="en-US" dirty="0" smtClean="0"/>
              <a:t>Form a set of basic vectors</a:t>
            </a:r>
          </a:p>
          <a:p>
            <a:r>
              <a:rPr lang="en-US" dirty="0" smtClean="0"/>
              <a:t>Update the basic vectors sequentially</a:t>
            </a:r>
          </a:p>
          <a:p>
            <a:endParaRPr lang="en-US" dirty="0"/>
          </a:p>
        </p:txBody>
      </p:sp>
      <p:pic>
        <p:nvPicPr>
          <p:cNvPr id="5" name="图片 4"/>
          <p:cNvPicPr>
            <a:picLocks noChangeAspect="1"/>
          </p:cNvPicPr>
          <p:nvPr/>
        </p:nvPicPr>
        <p:blipFill>
          <a:blip r:embed="rId2"/>
          <a:stretch>
            <a:fillRect/>
          </a:stretch>
        </p:blipFill>
        <p:spPr>
          <a:xfrm>
            <a:off x="4883972" y="1244931"/>
            <a:ext cx="7014344" cy="5099658"/>
          </a:xfrm>
          <a:prstGeom prst="rect">
            <a:avLst/>
          </a:prstGeom>
        </p:spPr>
      </p:pic>
    </p:spTree>
    <p:extLst>
      <p:ext uri="{BB962C8B-B14F-4D97-AF65-F5344CB8AC3E}">
        <p14:creationId xmlns:p14="http://schemas.microsoft.com/office/powerpoint/2010/main" val="176230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Basic concepts</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408" y="1350509"/>
            <a:ext cx="5852082" cy="380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01750" y="5383780"/>
            <a:ext cx="51911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内容占位符 2"/>
          <p:cNvSpPr txBox="1">
            <a:spLocks/>
          </p:cNvSpPr>
          <p:nvPr/>
        </p:nvSpPr>
        <p:spPr>
          <a:xfrm>
            <a:off x="838200" y="1825625"/>
            <a:ext cx="4582208" cy="397167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Given a function f(x), our intention is to find it’s optimal point x, possibly with some constraints.</a:t>
            </a:r>
          </a:p>
          <a:p>
            <a:r>
              <a:rPr lang="en-US" dirty="0" smtClean="0"/>
              <a:t>This is important for machine learning, in both model training and inference. E.g., in NN training, SVM, EM.</a:t>
            </a:r>
          </a:p>
          <a:p>
            <a:r>
              <a:rPr lang="en-US" dirty="0" smtClean="0"/>
              <a:t>Note that the optimization here refers to a `pure’ optimization. That means, we have reformed the problem as a function optimization in ‘mathematical forms’.</a:t>
            </a:r>
          </a:p>
          <a:p>
            <a:r>
              <a:rPr lang="en-US" dirty="0" smtClean="0"/>
              <a:t>Meta methods, e.g., sampling and evolutionary methods are not considered here.</a:t>
            </a:r>
            <a:endParaRPr lang="en-US" dirty="0"/>
          </a:p>
        </p:txBody>
      </p:sp>
    </p:spTree>
    <p:extLst>
      <p:ext uri="{BB962C8B-B14F-4D97-AF65-F5344CB8AC3E}">
        <p14:creationId xmlns:p14="http://schemas.microsoft.com/office/powerpoint/2010/main" val="624751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Interior-point methods</a:t>
            </a:r>
            <a:endParaRPr lang="en-US" dirty="0"/>
          </a:p>
        </p:txBody>
      </p:sp>
      <p:sp>
        <p:nvSpPr>
          <p:cNvPr id="3" name="内容占位符 2"/>
          <p:cNvSpPr>
            <a:spLocks noGrp="1"/>
          </p:cNvSpPr>
          <p:nvPr>
            <p:ph idx="1"/>
          </p:nvPr>
        </p:nvSpPr>
        <p:spPr>
          <a:xfrm>
            <a:off x="838200" y="1825625"/>
            <a:ext cx="4026408" cy="1979757"/>
          </a:xfrm>
        </p:spPr>
        <p:txBody>
          <a:bodyPr>
            <a:normAutofit fontScale="77500" lnSpcReduction="20000"/>
          </a:bodyPr>
          <a:lstStyle/>
          <a:p>
            <a:r>
              <a:rPr lang="en-US" dirty="0" smtClean="0"/>
              <a:t>Not follow the border lines, instead in the inner of the feasible area</a:t>
            </a:r>
          </a:p>
          <a:p>
            <a:r>
              <a:rPr lang="en-US" dirty="0" smtClean="0"/>
              <a:t>Primal-dual interior-point method. Find the Newton direction, but modify it to ensure positive constraints</a:t>
            </a:r>
            <a:endParaRPr lang="en-US" dirty="0"/>
          </a:p>
        </p:txBody>
      </p:sp>
      <p:pic>
        <p:nvPicPr>
          <p:cNvPr id="4" name="图片 3"/>
          <p:cNvPicPr>
            <a:picLocks noChangeAspect="1"/>
          </p:cNvPicPr>
          <p:nvPr/>
        </p:nvPicPr>
        <p:blipFill>
          <a:blip r:embed="rId2"/>
          <a:stretch>
            <a:fillRect/>
          </a:stretch>
        </p:blipFill>
        <p:spPr>
          <a:xfrm>
            <a:off x="5876542" y="1271930"/>
            <a:ext cx="4523743" cy="723086"/>
          </a:xfrm>
          <a:prstGeom prst="rect">
            <a:avLst/>
          </a:prstGeom>
        </p:spPr>
      </p:pic>
      <p:pic>
        <p:nvPicPr>
          <p:cNvPr id="5" name="图片 4"/>
          <p:cNvPicPr>
            <a:picLocks noChangeAspect="1"/>
          </p:cNvPicPr>
          <p:nvPr/>
        </p:nvPicPr>
        <p:blipFill>
          <a:blip r:embed="rId3"/>
          <a:stretch>
            <a:fillRect/>
          </a:stretch>
        </p:blipFill>
        <p:spPr>
          <a:xfrm>
            <a:off x="5711828" y="1825625"/>
            <a:ext cx="5641972" cy="748457"/>
          </a:xfrm>
          <a:prstGeom prst="rect">
            <a:avLst/>
          </a:prstGeom>
        </p:spPr>
      </p:pic>
      <p:pic>
        <p:nvPicPr>
          <p:cNvPr id="6" name="图片 5"/>
          <p:cNvPicPr>
            <a:picLocks noChangeAspect="1"/>
          </p:cNvPicPr>
          <p:nvPr/>
        </p:nvPicPr>
        <p:blipFill>
          <a:blip r:embed="rId4"/>
          <a:stretch>
            <a:fillRect/>
          </a:stretch>
        </p:blipFill>
        <p:spPr>
          <a:xfrm>
            <a:off x="5978198" y="2319980"/>
            <a:ext cx="4320429" cy="2296115"/>
          </a:xfrm>
          <a:prstGeom prst="rect">
            <a:avLst/>
          </a:prstGeom>
        </p:spPr>
      </p:pic>
      <p:pic>
        <p:nvPicPr>
          <p:cNvPr id="7" name="图片 6"/>
          <p:cNvPicPr>
            <a:picLocks noChangeAspect="1"/>
          </p:cNvPicPr>
          <p:nvPr/>
        </p:nvPicPr>
        <p:blipFill>
          <a:blip r:embed="rId5"/>
          <a:stretch>
            <a:fillRect/>
          </a:stretch>
        </p:blipFill>
        <p:spPr>
          <a:xfrm>
            <a:off x="6251448" y="4616095"/>
            <a:ext cx="5387829" cy="1991657"/>
          </a:xfrm>
          <a:prstGeom prst="rect">
            <a:avLst/>
          </a:prstGeom>
        </p:spPr>
      </p:pic>
      <p:pic>
        <p:nvPicPr>
          <p:cNvPr id="11" name="图片 10"/>
          <p:cNvPicPr>
            <a:picLocks noChangeAspect="1"/>
          </p:cNvPicPr>
          <p:nvPr/>
        </p:nvPicPr>
        <p:blipFill>
          <a:blip r:embed="rId6"/>
          <a:stretch>
            <a:fillRect/>
          </a:stretch>
        </p:blipFill>
        <p:spPr>
          <a:xfrm>
            <a:off x="741374" y="3805382"/>
            <a:ext cx="3353787" cy="1035277"/>
          </a:xfrm>
          <a:prstGeom prst="rect">
            <a:avLst/>
          </a:prstGeom>
        </p:spPr>
      </p:pic>
      <p:sp>
        <p:nvSpPr>
          <p:cNvPr id="12" name="左箭头 11"/>
          <p:cNvSpPr/>
          <p:nvPr/>
        </p:nvSpPr>
        <p:spPr>
          <a:xfrm>
            <a:off x="4864608" y="5089236"/>
            <a:ext cx="1113590" cy="5226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图片 12"/>
          <p:cNvPicPr>
            <a:picLocks noChangeAspect="1"/>
          </p:cNvPicPr>
          <p:nvPr/>
        </p:nvPicPr>
        <p:blipFill>
          <a:blip r:embed="rId7"/>
          <a:stretch>
            <a:fillRect/>
          </a:stretch>
        </p:blipFill>
        <p:spPr>
          <a:xfrm>
            <a:off x="265364" y="5519433"/>
            <a:ext cx="4599244" cy="1210159"/>
          </a:xfrm>
          <a:prstGeom prst="rect">
            <a:avLst/>
          </a:prstGeom>
        </p:spPr>
      </p:pic>
      <p:sp>
        <p:nvSpPr>
          <p:cNvPr id="14" name="下箭头 13"/>
          <p:cNvSpPr/>
          <p:nvPr/>
        </p:nvSpPr>
        <p:spPr>
          <a:xfrm>
            <a:off x="2299855" y="4840659"/>
            <a:ext cx="480290" cy="473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231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Quadratic </a:t>
            </a:r>
            <a:r>
              <a:rPr lang="en-US" altLang="zh-CN" dirty="0" smtClean="0"/>
              <a:t>programing</a:t>
            </a:r>
            <a:endParaRPr lang="en-US" altLang="zh-CN" dirty="0"/>
          </a:p>
        </p:txBody>
      </p:sp>
      <p:sp>
        <p:nvSpPr>
          <p:cNvPr id="3" name="内容占位符 2"/>
          <p:cNvSpPr>
            <a:spLocks noGrp="1"/>
          </p:cNvSpPr>
          <p:nvPr>
            <p:ph idx="1"/>
          </p:nvPr>
        </p:nvSpPr>
        <p:spPr>
          <a:xfrm>
            <a:off x="838200" y="1825625"/>
            <a:ext cx="4851400" cy="4351338"/>
          </a:xfrm>
        </p:spPr>
        <p:txBody>
          <a:bodyPr/>
          <a:lstStyle/>
          <a:p>
            <a:r>
              <a:rPr lang="en-US" dirty="0" smtClean="0"/>
              <a:t>Can solve the KKT directly</a:t>
            </a:r>
          </a:p>
          <a:p>
            <a:r>
              <a:rPr lang="en-US" dirty="0" smtClean="0"/>
              <a:t>An iterataive method, e.g., conjugate approach, that optimizes x in block-wise, can be used.</a:t>
            </a:r>
          </a:p>
        </p:txBody>
      </p:sp>
      <p:pic>
        <p:nvPicPr>
          <p:cNvPr id="6" name="图片 5"/>
          <p:cNvPicPr>
            <a:picLocks noChangeAspect="1"/>
          </p:cNvPicPr>
          <p:nvPr/>
        </p:nvPicPr>
        <p:blipFill>
          <a:blip r:embed="rId2"/>
          <a:stretch>
            <a:fillRect/>
          </a:stretch>
        </p:blipFill>
        <p:spPr>
          <a:xfrm>
            <a:off x="5689600" y="1620677"/>
            <a:ext cx="6150258" cy="2042400"/>
          </a:xfrm>
          <a:prstGeom prst="rect">
            <a:avLst/>
          </a:prstGeom>
        </p:spPr>
      </p:pic>
      <p:pic>
        <p:nvPicPr>
          <p:cNvPr id="7" name="图片 6"/>
          <p:cNvPicPr>
            <a:picLocks noChangeAspect="1"/>
          </p:cNvPicPr>
          <p:nvPr/>
        </p:nvPicPr>
        <p:blipFill>
          <a:blip r:embed="rId3"/>
          <a:stretch>
            <a:fillRect/>
          </a:stretch>
        </p:blipFill>
        <p:spPr>
          <a:xfrm>
            <a:off x="5898312" y="3663077"/>
            <a:ext cx="5032029" cy="1496915"/>
          </a:xfrm>
          <a:prstGeom prst="rect">
            <a:avLst/>
          </a:prstGeom>
        </p:spPr>
      </p:pic>
    </p:spTree>
    <p:extLst>
      <p:ext uri="{BB962C8B-B14F-4D97-AF65-F5344CB8AC3E}">
        <p14:creationId xmlns:p14="http://schemas.microsoft.com/office/powerpoint/2010/main" val="4282888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Augmented Lagrangian Methods</a:t>
            </a:r>
          </a:p>
        </p:txBody>
      </p:sp>
      <p:sp>
        <p:nvSpPr>
          <p:cNvPr id="3" name="内容占位符 2"/>
          <p:cNvSpPr>
            <a:spLocks noGrp="1"/>
          </p:cNvSpPr>
          <p:nvPr>
            <p:ph idx="1"/>
          </p:nvPr>
        </p:nvSpPr>
        <p:spPr>
          <a:xfrm>
            <a:off x="896112" y="1521101"/>
            <a:ext cx="7455408" cy="2865247"/>
          </a:xfrm>
        </p:spPr>
        <p:txBody>
          <a:bodyPr>
            <a:normAutofit/>
          </a:bodyPr>
          <a:lstStyle/>
          <a:p>
            <a:pPr lvl="1"/>
            <a:r>
              <a:rPr lang="en-US" dirty="0" smtClean="0"/>
              <a:t>Change the ‘hard constraint’ to a soft constraint</a:t>
            </a:r>
          </a:p>
          <a:p>
            <a:pPr lvl="1"/>
            <a:r>
              <a:rPr lang="en-US" dirty="0" smtClean="0"/>
              <a:t>Let the penalty increasing to infinite, converge to the original problem</a:t>
            </a:r>
          </a:p>
          <a:p>
            <a:pPr lvl="1"/>
            <a:r>
              <a:rPr lang="en-US" dirty="0" smtClean="0"/>
              <a:t>It is usually more easier, as the funciton becomes smooth</a:t>
            </a:r>
          </a:p>
          <a:p>
            <a:pPr lvl="1"/>
            <a:r>
              <a:rPr lang="en-US" dirty="0" smtClean="0"/>
              <a:t>Different from Lagrangian, as no additional multiplier added.</a:t>
            </a:r>
            <a:endParaRPr lang="en-US" dirty="0"/>
          </a:p>
        </p:txBody>
      </p:sp>
      <p:pic>
        <p:nvPicPr>
          <p:cNvPr id="4" name="图片 3"/>
          <p:cNvPicPr>
            <a:picLocks noChangeAspect="1"/>
          </p:cNvPicPr>
          <p:nvPr/>
        </p:nvPicPr>
        <p:blipFill>
          <a:blip r:embed="rId2"/>
          <a:stretch>
            <a:fillRect/>
          </a:stretch>
        </p:blipFill>
        <p:spPr>
          <a:xfrm>
            <a:off x="2106728" y="4050176"/>
            <a:ext cx="5235344" cy="672343"/>
          </a:xfrm>
          <a:prstGeom prst="rect">
            <a:avLst/>
          </a:prstGeom>
        </p:spPr>
      </p:pic>
      <p:pic>
        <p:nvPicPr>
          <p:cNvPr id="5" name="图片 4"/>
          <p:cNvPicPr>
            <a:picLocks noChangeAspect="1"/>
          </p:cNvPicPr>
          <p:nvPr/>
        </p:nvPicPr>
        <p:blipFill>
          <a:blip r:embed="rId3"/>
          <a:stretch>
            <a:fillRect/>
          </a:stretch>
        </p:blipFill>
        <p:spPr>
          <a:xfrm>
            <a:off x="2590673" y="5249345"/>
            <a:ext cx="4066286" cy="1116343"/>
          </a:xfrm>
          <a:prstGeom prst="rect">
            <a:avLst/>
          </a:prstGeom>
        </p:spPr>
      </p:pic>
      <p:sp>
        <p:nvSpPr>
          <p:cNvPr id="6" name="下箭头 5"/>
          <p:cNvSpPr/>
          <p:nvPr/>
        </p:nvSpPr>
        <p:spPr>
          <a:xfrm>
            <a:off x="4123944" y="4789988"/>
            <a:ext cx="329184" cy="459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765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Sequential Quadratic Programing (SQP)</a:t>
            </a:r>
            <a:endParaRPr lang="en-US" dirty="0"/>
          </a:p>
        </p:txBody>
      </p:sp>
      <p:sp>
        <p:nvSpPr>
          <p:cNvPr id="3" name="内容占位符 2"/>
          <p:cNvSpPr>
            <a:spLocks noGrp="1"/>
          </p:cNvSpPr>
          <p:nvPr>
            <p:ph idx="1"/>
          </p:nvPr>
        </p:nvSpPr>
        <p:spPr/>
        <p:txBody>
          <a:bodyPr/>
          <a:lstStyle/>
          <a:p>
            <a:r>
              <a:rPr lang="en-US" dirty="0" smtClean="0"/>
              <a:t>Model the problem at the current iteration x</a:t>
            </a:r>
            <a:r>
              <a:rPr lang="en-US" baseline="-25000" dirty="0" smtClean="0"/>
              <a:t>k</a:t>
            </a:r>
            <a:r>
              <a:rPr lang="en-US" dirty="0" smtClean="0"/>
              <a:t>by a quadratic programming subproblem</a:t>
            </a:r>
          </a:p>
          <a:p>
            <a:r>
              <a:rPr lang="en-US" dirty="0" smtClean="0"/>
              <a:t>Solve the quadartic problem and get the new x</a:t>
            </a:r>
            <a:r>
              <a:rPr lang="en-US" baseline="-25000" dirty="0" smtClean="0"/>
              <a:t>k+1</a:t>
            </a:r>
          </a:p>
          <a:p>
            <a:pPr marL="0" indent="0">
              <a:buNone/>
            </a:pPr>
            <a:endParaRPr lang="en-US" dirty="0"/>
          </a:p>
        </p:txBody>
      </p:sp>
      <p:pic>
        <p:nvPicPr>
          <p:cNvPr id="4" name="图片 3"/>
          <p:cNvPicPr>
            <a:picLocks noChangeAspect="1"/>
          </p:cNvPicPr>
          <p:nvPr/>
        </p:nvPicPr>
        <p:blipFill>
          <a:blip r:embed="rId2"/>
          <a:stretch>
            <a:fillRect/>
          </a:stretch>
        </p:blipFill>
        <p:spPr>
          <a:xfrm>
            <a:off x="767004" y="3544608"/>
            <a:ext cx="3100543" cy="913372"/>
          </a:xfrm>
          <a:prstGeom prst="rect">
            <a:avLst/>
          </a:prstGeom>
        </p:spPr>
      </p:pic>
      <p:pic>
        <p:nvPicPr>
          <p:cNvPr id="10" name="图片 9"/>
          <p:cNvPicPr>
            <a:picLocks noChangeAspect="1"/>
          </p:cNvPicPr>
          <p:nvPr/>
        </p:nvPicPr>
        <p:blipFill>
          <a:blip r:embed="rId3"/>
          <a:stretch>
            <a:fillRect/>
          </a:stretch>
        </p:blipFill>
        <p:spPr>
          <a:xfrm>
            <a:off x="5001311" y="3866958"/>
            <a:ext cx="6851149" cy="2841600"/>
          </a:xfrm>
          <a:prstGeom prst="rect">
            <a:avLst/>
          </a:prstGeom>
        </p:spPr>
      </p:pic>
      <p:pic>
        <p:nvPicPr>
          <p:cNvPr id="11" name="图片 10"/>
          <p:cNvPicPr>
            <a:picLocks noChangeAspect="1"/>
          </p:cNvPicPr>
          <p:nvPr/>
        </p:nvPicPr>
        <p:blipFill>
          <a:blip r:embed="rId4"/>
          <a:stretch>
            <a:fillRect/>
          </a:stretch>
        </p:blipFill>
        <p:spPr>
          <a:xfrm>
            <a:off x="0" y="4983335"/>
            <a:ext cx="5859813" cy="1152259"/>
          </a:xfrm>
          <a:prstGeom prst="rect">
            <a:avLst/>
          </a:prstGeom>
        </p:spPr>
      </p:pic>
      <p:pic>
        <p:nvPicPr>
          <p:cNvPr id="12" name="图片 11"/>
          <p:cNvPicPr>
            <a:picLocks noChangeAspect="1"/>
          </p:cNvPicPr>
          <p:nvPr/>
        </p:nvPicPr>
        <p:blipFill>
          <a:blip r:embed="rId5"/>
          <a:stretch>
            <a:fillRect/>
          </a:stretch>
        </p:blipFill>
        <p:spPr>
          <a:xfrm>
            <a:off x="450377" y="4566848"/>
            <a:ext cx="3530496" cy="445110"/>
          </a:xfrm>
          <a:prstGeom prst="rect">
            <a:avLst/>
          </a:prstGeom>
        </p:spPr>
      </p:pic>
    </p:spTree>
    <p:extLst>
      <p:ext uri="{BB962C8B-B14F-4D97-AF65-F5344CB8AC3E}">
        <p14:creationId xmlns:p14="http://schemas.microsoft.com/office/powerpoint/2010/main" val="2389036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Small summary</a:t>
            </a:r>
            <a:endParaRPr lang="en-US" dirty="0"/>
          </a:p>
        </p:txBody>
      </p:sp>
      <p:sp>
        <p:nvSpPr>
          <p:cNvPr id="3" name="内容占位符 2"/>
          <p:cNvSpPr>
            <a:spLocks noGrp="1"/>
          </p:cNvSpPr>
          <p:nvPr>
            <p:ph idx="1"/>
          </p:nvPr>
        </p:nvSpPr>
        <p:spPr/>
        <p:txBody>
          <a:bodyPr>
            <a:normAutofit fontScale="70000" lnSpcReduction="20000"/>
          </a:bodyPr>
          <a:lstStyle/>
          <a:p>
            <a:r>
              <a:rPr lang="en-US" dirty="0" smtClean="0"/>
              <a:t>Unconstrained optimization</a:t>
            </a:r>
          </a:p>
          <a:p>
            <a:pPr lvl="1"/>
            <a:r>
              <a:rPr lang="en-US" dirty="0" smtClean="0"/>
              <a:t>Basic is Taylor expansion</a:t>
            </a:r>
          </a:p>
          <a:p>
            <a:pPr lvl="1"/>
            <a:r>
              <a:rPr lang="en-US" dirty="0" smtClean="0"/>
              <a:t>Linear search</a:t>
            </a:r>
          </a:p>
          <a:p>
            <a:pPr lvl="2"/>
            <a:r>
              <a:rPr lang="en-US" dirty="0" smtClean="0"/>
              <a:t>GD/SGD</a:t>
            </a:r>
          </a:p>
          <a:p>
            <a:pPr lvl="2"/>
            <a:r>
              <a:rPr lang="en-US" dirty="0" smtClean="0"/>
              <a:t>Newton</a:t>
            </a:r>
          </a:p>
          <a:p>
            <a:pPr lvl="2"/>
            <a:r>
              <a:rPr lang="en-US" dirty="0" smtClean="0"/>
              <a:t>Quasi-Newton (SR1, BFGS)</a:t>
            </a:r>
          </a:p>
          <a:p>
            <a:pPr lvl="2"/>
            <a:r>
              <a:rPr lang="en-US" dirty="0" smtClean="0"/>
              <a:t>CG</a:t>
            </a:r>
          </a:p>
          <a:p>
            <a:pPr lvl="1"/>
            <a:r>
              <a:rPr lang="en-US" dirty="0" smtClean="0"/>
              <a:t>Trust region</a:t>
            </a:r>
          </a:p>
          <a:p>
            <a:pPr lvl="2"/>
            <a:r>
              <a:rPr lang="en-US" altLang="zh-CN" dirty="0"/>
              <a:t>Dogleg method</a:t>
            </a:r>
            <a:endParaRPr lang="en-US" dirty="0" smtClean="0"/>
          </a:p>
          <a:p>
            <a:r>
              <a:rPr lang="en-US" dirty="0" smtClean="0"/>
              <a:t>Constrained optimization</a:t>
            </a:r>
          </a:p>
          <a:p>
            <a:pPr lvl="1"/>
            <a:r>
              <a:rPr lang="en-US" dirty="0" smtClean="0"/>
              <a:t>Basic is </a:t>
            </a:r>
            <a:r>
              <a:rPr lang="en-US" altLang="zh-CN" dirty="0" smtClean="0"/>
              <a:t>Lagrangian</a:t>
            </a:r>
          </a:p>
          <a:p>
            <a:pPr lvl="1"/>
            <a:r>
              <a:rPr lang="en-US" altLang="zh-CN" dirty="0" smtClean="0"/>
              <a:t>Linear programming</a:t>
            </a:r>
          </a:p>
          <a:p>
            <a:pPr lvl="2"/>
            <a:r>
              <a:rPr lang="en-US" dirty="0" smtClean="0"/>
              <a:t>Primary Dual</a:t>
            </a:r>
          </a:p>
          <a:p>
            <a:pPr lvl="2"/>
            <a:r>
              <a:rPr lang="en-US" dirty="0" smtClean="0"/>
              <a:t>Simplex</a:t>
            </a:r>
          </a:p>
          <a:p>
            <a:pPr lvl="2"/>
            <a:r>
              <a:rPr lang="en-US" dirty="0" smtClean="0"/>
              <a:t>Interior point</a:t>
            </a:r>
          </a:p>
          <a:p>
            <a:pPr lvl="1"/>
            <a:r>
              <a:rPr lang="en-US" dirty="0" smtClean="0"/>
              <a:t>Quadartic programming</a:t>
            </a:r>
          </a:p>
          <a:p>
            <a:pPr lvl="1"/>
            <a:r>
              <a:rPr lang="en-US" dirty="0" smtClean="0"/>
              <a:t>Augmented Lagrangian</a:t>
            </a:r>
          </a:p>
          <a:p>
            <a:pPr lvl="1"/>
            <a:r>
              <a:rPr lang="en-US" dirty="0" smtClean="0"/>
              <a:t>SQP</a:t>
            </a:r>
          </a:p>
        </p:txBody>
      </p:sp>
    </p:spTree>
    <p:extLst>
      <p:ext uri="{BB962C8B-B14F-4D97-AF65-F5344CB8AC3E}">
        <p14:creationId xmlns:p14="http://schemas.microsoft.com/office/powerpoint/2010/main" val="2177802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Introduction</a:t>
            </a:r>
          </a:p>
          <a:p>
            <a:r>
              <a:rPr lang="en-US" dirty="0" smtClean="0"/>
              <a:t>Unconstrained problem</a:t>
            </a:r>
          </a:p>
          <a:p>
            <a:r>
              <a:rPr lang="en-US" dirty="0" smtClean="0"/>
              <a:t>Constrained problem</a:t>
            </a:r>
          </a:p>
          <a:p>
            <a:r>
              <a:rPr lang="en-US" dirty="0" smtClean="0">
                <a:solidFill>
                  <a:srgbClr val="FF0000"/>
                </a:solidFill>
              </a:rPr>
              <a:t>Functional calculus</a:t>
            </a:r>
            <a:endParaRPr lang="en-US" dirty="0">
              <a:solidFill>
                <a:srgbClr val="FF0000"/>
              </a:solidFill>
            </a:endParaRPr>
          </a:p>
        </p:txBody>
      </p:sp>
    </p:spTree>
    <p:extLst>
      <p:ext uri="{BB962C8B-B14F-4D97-AF65-F5344CB8AC3E}">
        <p14:creationId xmlns:p14="http://schemas.microsoft.com/office/powerpoint/2010/main" val="1198871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Calculus</a:t>
            </a:r>
            <a:endParaRPr lang="en-US" dirty="0"/>
          </a:p>
        </p:txBody>
      </p:sp>
      <p:sp>
        <p:nvSpPr>
          <p:cNvPr id="3" name="内容占位符 2"/>
          <p:cNvSpPr>
            <a:spLocks noGrp="1"/>
          </p:cNvSpPr>
          <p:nvPr>
            <p:ph idx="1"/>
          </p:nvPr>
        </p:nvSpPr>
        <p:spPr/>
        <p:txBody>
          <a:bodyPr/>
          <a:lstStyle/>
          <a:p>
            <a:r>
              <a:rPr lang="en-US" dirty="0" smtClean="0"/>
              <a:t>Traditional calculus is for variables</a:t>
            </a:r>
          </a:p>
          <a:p>
            <a:endParaRPr lang="en-US" dirty="0"/>
          </a:p>
          <a:p>
            <a:endParaRPr lang="en-US" dirty="0" smtClean="0"/>
          </a:p>
          <a:p>
            <a:endParaRPr lang="en-US" dirty="0"/>
          </a:p>
          <a:p>
            <a:endParaRPr lang="en-US" dirty="0" smtClean="0"/>
          </a:p>
          <a:p>
            <a:endParaRPr lang="en-US" dirty="0"/>
          </a:p>
          <a:p>
            <a:r>
              <a:rPr lang="en-US" dirty="0" smtClean="0"/>
              <a:t>How if the variable is a function?</a:t>
            </a:r>
            <a:endParaRPr lang="en-US" dirty="0"/>
          </a:p>
        </p:txBody>
      </p:sp>
      <p:pic>
        <p:nvPicPr>
          <p:cNvPr id="4" name="图片 3"/>
          <p:cNvPicPr>
            <a:picLocks noChangeAspect="1"/>
          </p:cNvPicPr>
          <p:nvPr/>
        </p:nvPicPr>
        <p:blipFill>
          <a:blip r:embed="rId2"/>
          <a:stretch>
            <a:fillRect/>
          </a:stretch>
        </p:blipFill>
        <p:spPr>
          <a:xfrm>
            <a:off x="6293864" y="2253029"/>
            <a:ext cx="4523743" cy="964114"/>
          </a:xfrm>
          <a:prstGeom prst="rect">
            <a:avLst/>
          </a:prstGeom>
        </p:spPr>
      </p:pic>
      <p:pic>
        <p:nvPicPr>
          <p:cNvPr id="5" name="图片 4"/>
          <p:cNvPicPr>
            <a:picLocks noChangeAspect="1"/>
          </p:cNvPicPr>
          <p:nvPr/>
        </p:nvPicPr>
        <p:blipFill>
          <a:blip r:embed="rId3"/>
          <a:stretch>
            <a:fillRect/>
          </a:stretch>
        </p:blipFill>
        <p:spPr>
          <a:xfrm>
            <a:off x="3019974" y="3412310"/>
            <a:ext cx="8285058" cy="976800"/>
          </a:xfrm>
          <a:prstGeom prst="rect">
            <a:avLst/>
          </a:prstGeom>
        </p:spPr>
      </p:pic>
    </p:spTree>
    <p:extLst>
      <p:ext uri="{BB962C8B-B14F-4D97-AF65-F5344CB8AC3E}">
        <p14:creationId xmlns:p14="http://schemas.microsoft.com/office/powerpoint/2010/main" val="79213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Functional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F:  function -&gt; to value</a:t>
                </a:r>
              </a:p>
              <a:p>
                <a:r>
                  <a:rPr lang="en-US" dirty="0" smtClean="0"/>
                  <a:t>e.g., F(y(x)) = </a:t>
                </a:r>
                <a14:m>
                  <m:oMath xmlns:m="http://schemas.openxmlformats.org/officeDocument/2006/math">
                    <m:nary>
                      <m:naryPr>
                        <m:limLoc m:val="undOvr"/>
                        <m:subHide m:val="on"/>
                        <m:supHide m:val="on"/>
                        <m:ctrlPr>
                          <a:rPr lang="en-US" i="1" smtClean="0">
                            <a:latin typeface="Cambria Math" panose="02040503050406030204" pitchFamily="18" charset="0"/>
                          </a:rPr>
                        </m:ctrlPr>
                      </m:naryPr>
                      <m:sub/>
                      <m:sup/>
                      <m:e>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𝑑𝑥</m:t>
                            </m:r>
                          </m:e>
                        </m:func>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 </m:t>
                        </m:r>
                        <m:nary>
                          <m:naryPr>
                            <m:limLoc m:val="undOvr"/>
                            <m:subHide m:val="on"/>
                            <m:supHide m:val="on"/>
                            <m:ctrlPr>
                              <a:rPr lang="en-US" b="0" i="1" smtClean="0">
                                <a:latin typeface="Cambria Math" panose="02040503050406030204" pitchFamily="18" charset="0"/>
                                <a:ea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𝑦</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𝑑𝑥</m:t>
                            </m:r>
                            <m:r>
                              <a:rPr lang="en-US" b="0" i="1" smtClean="0">
                                <a:latin typeface="Cambria Math" panose="02040503050406030204" pitchFamily="18" charset="0"/>
                                <a:ea typeface="Cambria Math" panose="02040503050406030204" pitchFamily="18" charset="0"/>
                              </a:rPr>
                              <m:t>=1</m:t>
                            </m:r>
                          </m:e>
                        </m:nary>
                      </m:e>
                    </m:nary>
                  </m:oMath>
                </a14:m>
                <a:endParaRPr lang="en-US" dirty="0" smtClean="0"/>
              </a:p>
              <a:p>
                <a:r>
                  <a:rPr lang="en-US" dirty="0" smtClean="0"/>
                  <a:t>Suppose a small change on F, </a:t>
                </a:r>
                <a14:m>
                  <m:oMath xmlns:m="http://schemas.openxmlformats.org/officeDocument/2006/math">
                    <m:r>
                      <a:rPr lang="en-US" i="1" smtClean="0">
                        <a:latin typeface="Cambria Math" panose="02040503050406030204" pitchFamily="18" charset="0"/>
                        <a:ea typeface="Cambria Math" panose="02040503050406030204" pitchFamily="18" charset="0"/>
                      </a:rPr>
                      <m:t>𝜖</m:t>
                    </m:r>
                    <m:r>
                      <m:rPr>
                        <m:sty m:val="p"/>
                      </m:rPr>
                      <a:rPr lang="el-GR" i="1" smtClean="0">
                        <a:latin typeface="Cambria Math" panose="02040503050406030204" pitchFamily="18" charset="0"/>
                        <a:ea typeface="Cambria Math" panose="02040503050406030204" pitchFamily="18" charset="0"/>
                      </a:rPr>
                      <m:t>η</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m:rPr>
                        <m:sty m:val="p"/>
                      </m:rPr>
                      <a:rPr lang="el-GR" altLang="zh-CN" i="1" smtClean="0">
                        <a:latin typeface="Cambria Math" panose="02040503050406030204" pitchFamily="18" charset="0"/>
                        <a:ea typeface="Cambria Math" panose="02040503050406030204" pitchFamily="18" charset="0"/>
                      </a:rPr>
                      <m:t>η</m:t>
                    </m:r>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𝑥</m:t>
                        </m:r>
                      </m:e>
                    </m:d>
                  </m:oMath>
                </a14:m>
                <a:r>
                  <a:rPr lang="en-US" dirty="0" smtClean="0"/>
                  <a:t> is an arbitrary function</a:t>
                </a:r>
              </a:p>
              <a:p>
                <a:endParaRPr lang="en-US" dirty="0"/>
              </a:p>
              <a:p>
                <a:endParaRPr lang="en-US" dirty="0" smtClean="0"/>
              </a:p>
              <a:p>
                <a:endParaRPr lang="en-US" dirty="0"/>
              </a:p>
              <a:p>
                <a:r>
                  <a:rPr lang="en-US" dirty="0" smtClean="0"/>
                  <a:t>Similar to the Tayler expansion, </a:t>
                </a:r>
              </a:p>
              <a:p>
                <a:pPr marL="0" indent="0">
                  <a:buNone/>
                </a:pPr>
                <a:r>
                  <a:rPr lang="en-US" dirty="0" smtClean="0"/>
                  <a:t>the stationary ponit of F should have:</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图片 3"/>
          <p:cNvPicPr>
            <a:picLocks noChangeAspect="1"/>
          </p:cNvPicPr>
          <p:nvPr/>
        </p:nvPicPr>
        <p:blipFill>
          <a:blip r:embed="rId3"/>
          <a:stretch>
            <a:fillRect/>
          </a:stretch>
        </p:blipFill>
        <p:spPr>
          <a:xfrm>
            <a:off x="1994339" y="3688347"/>
            <a:ext cx="7471801" cy="926057"/>
          </a:xfrm>
          <a:prstGeom prst="rect">
            <a:avLst/>
          </a:prstGeom>
        </p:spPr>
      </p:pic>
      <p:sp>
        <p:nvSpPr>
          <p:cNvPr id="5" name="圆角矩形标注 4"/>
          <p:cNvSpPr/>
          <p:nvPr/>
        </p:nvSpPr>
        <p:spPr>
          <a:xfrm>
            <a:off x="7351776" y="4614404"/>
            <a:ext cx="2606040" cy="1152144"/>
          </a:xfrm>
          <a:prstGeom prst="wedgeRoundRectCallout">
            <a:avLst>
              <a:gd name="adj1" fmla="val -54868"/>
              <a:gd name="adj2" fmla="val -72421"/>
              <a:gd name="adj3" fmla="val 16667"/>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FF0000"/>
                </a:solidFill>
              </a:rPr>
              <a:t>Functional derivative of F(y) w.r.t y(x)</a:t>
            </a:r>
            <a:endParaRPr lang="en-US" dirty="0">
              <a:solidFill>
                <a:srgbClr val="FF0000"/>
              </a:solidFill>
            </a:endParaRPr>
          </a:p>
        </p:txBody>
      </p:sp>
      <p:pic>
        <p:nvPicPr>
          <p:cNvPr id="6" name="图片 5"/>
          <p:cNvPicPr>
            <a:picLocks noChangeAspect="1"/>
          </p:cNvPicPr>
          <p:nvPr/>
        </p:nvPicPr>
        <p:blipFill>
          <a:blip r:embed="rId4"/>
          <a:stretch>
            <a:fillRect/>
          </a:stretch>
        </p:blipFill>
        <p:spPr>
          <a:xfrm>
            <a:off x="6008031" y="5986692"/>
            <a:ext cx="2076450" cy="647700"/>
          </a:xfrm>
          <a:prstGeom prst="rect">
            <a:avLst/>
          </a:prstGeom>
        </p:spPr>
      </p:pic>
    </p:spTree>
    <p:extLst>
      <p:ext uri="{BB962C8B-B14F-4D97-AF65-F5344CB8AC3E}">
        <p14:creationId xmlns:p14="http://schemas.microsoft.com/office/powerpoint/2010/main" val="1820172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Functional</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smtClean="0"/>
              </a:p>
              <a:p>
                <a:endParaRPr lang="en-US" dirty="0"/>
              </a:p>
              <a:p>
                <a:r>
                  <a:rPr lang="en-US" dirty="0" smtClean="0"/>
                  <a:t>Since </a:t>
                </a:r>
                <a:r>
                  <a:rPr lang="el-GR" dirty="0" smtClean="0"/>
                  <a:t>η</a:t>
                </a:r>
                <a:r>
                  <a:rPr lang="en-US" dirty="0" smtClean="0"/>
                  <a:t>(x) is arbitrary</a:t>
                </a:r>
                <a14:m>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𝐹</m:t>
                        </m:r>
                      </m:num>
                      <m:den>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rPr>
                      <m:t>=0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𝑥</m:t>
                    </m:r>
                  </m:oMath>
                </a14:m>
                <a:endParaRPr lang="en-US" b="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43"/>
                </a:stretch>
              </a:blipFill>
            </p:spPr>
            <p:txBody>
              <a:bodyPr/>
              <a:lstStyle/>
              <a:p>
                <a:r>
                  <a:rPr lang="en-US">
                    <a:noFill/>
                  </a:rPr>
                  <a:t> </a:t>
                </a:r>
              </a:p>
            </p:txBody>
          </p:sp>
        </mc:Fallback>
      </mc:AlternateContent>
      <p:pic>
        <p:nvPicPr>
          <p:cNvPr id="4" name="图片 3"/>
          <p:cNvPicPr>
            <a:picLocks noChangeAspect="1"/>
          </p:cNvPicPr>
          <p:nvPr/>
        </p:nvPicPr>
        <p:blipFill>
          <a:blip r:embed="rId3"/>
          <a:stretch>
            <a:fillRect/>
          </a:stretch>
        </p:blipFill>
        <p:spPr>
          <a:xfrm>
            <a:off x="3283450" y="1551793"/>
            <a:ext cx="3067193" cy="956739"/>
          </a:xfrm>
          <a:prstGeom prst="rect">
            <a:avLst/>
          </a:prstGeom>
        </p:spPr>
      </p:pic>
    </p:spTree>
    <p:extLst>
      <p:ext uri="{BB962C8B-B14F-4D97-AF65-F5344CB8AC3E}">
        <p14:creationId xmlns:p14="http://schemas.microsoft.com/office/powerpoint/2010/main" val="3548247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Functional</a:t>
            </a:r>
            <a:endParaRPr lang="en-US" dirty="0"/>
          </a:p>
        </p:txBody>
      </p:sp>
      <p:sp>
        <p:nvSpPr>
          <p:cNvPr id="3" name="内容占位符 2"/>
          <p:cNvSpPr>
            <a:spLocks noGrp="1"/>
          </p:cNvSpPr>
          <p:nvPr>
            <p:ph idx="1"/>
          </p:nvPr>
        </p:nvSpPr>
        <p:spPr/>
        <p:txBody>
          <a:bodyPr/>
          <a:lstStyle/>
          <a:p>
            <a:r>
              <a:rPr lang="en-US" dirty="0" smtClean="0"/>
              <a:t>An example</a:t>
            </a:r>
            <a:endParaRPr lang="en-US" dirty="0"/>
          </a:p>
        </p:txBody>
      </p:sp>
      <p:pic>
        <p:nvPicPr>
          <p:cNvPr id="4" name="图片 3"/>
          <p:cNvPicPr>
            <a:picLocks noChangeAspect="1"/>
          </p:cNvPicPr>
          <p:nvPr/>
        </p:nvPicPr>
        <p:blipFill>
          <a:blip r:embed="rId2"/>
          <a:stretch>
            <a:fillRect/>
          </a:stretch>
        </p:blipFill>
        <p:spPr>
          <a:xfrm>
            <a:off x="3963465" y="2053141"/>
            <a:ext cx="4218772" cy="875314"/>
          </a:xfrm>
          <a:prstGeom prst="rect">
            <a:avLst/>
          </a:prstGeom>
        </p:spPr>
      </p:pic>
      <p:pic>
        <p:nvPicPr>
          <p:cNvPr id="5" name="图片 4"/>
          <p:cNvPicPr>
            <a:picLocks noChangeAspect="1"/>
          </p:cNvPicPr>
          <p:nvPr/>
        </p:nvPicPr>
        <p:blipFill>
          <a:blip r:embed="rId3"/>
          <a:stretch>
            <a:fillRect/>
          </a:stretch>
        </p:blipFill>
        <p:spPr>
          <a:xfrm>
            <a:off x="1472864" y="3063392"/>
            <a:ext cx="9199973" cy="849943"/>
          </a:xfrm>
          <a:prstGeom prst="rect">
            <a:avLst/>
          </a:prstGeom>
        </p:spPr>
      </p:pic>
      <p:pic>
        <p:nvPicPr>
          <p:cNvPr id="6" name="图片 5"/>
          <p:cNvPicPr>
            <a:picLocks noChangeAspect="1"/>
          </p:cNvPicPr>
          <p:nvPr/>
        </p:nvPicPr>
        <p:blipFill>
          <a:blip r:embed="rId4"/>
          <a:stretch>
            <a:fillRect/>
          </a:stretch>
        </p:blipFill>
        <p:spPr>
          <a:xfrm>
            <a:off x="1472864" y="3913335"/>
            <a:ext cx="9454116" cy="976800"/>
          </a:xfrm>
          <a:prstGeom prst="rect">
            <a:avLst/>
          </a:prstGeom>
        </p:spPr>
      </p:pic>
      <p:pic>
        <p:nvPicPr>
          <p:cNvPr id="7" name="图片 6"/>
          <p:cNvPicPr>
            <a:picLocks noChangeAspect="1"/>
          </p:cNvPicPr>
          <p:nvPr/>
        </p:nvPicPr>
        <p:blipFill>
          <a:blip r:embed="rId5"/>
          <a:stretch>
            <a:fillRect/>
          </a:stretch>
        </p:blipFill>
        <p:spPr>
          <a:xfrm>
            <a:off x="1728551" y="4890135"/>
            <a:ext cx="3202200" cy="1027543"/>
          </a:xfrm>
          <a:prstGeom prst="rect">
            <a:avLst/>
          </a:prstGeom>
        </p:spPr>
      </p:pic>
      <p:pic>
        <p:nvPicPr>
          <p:cNvPr id="8" name="图片 7"/>
          <p:cNvPicPr>
            <a:picLocks noChangeAspect="1"/>
          </p:cNvPicPr>
          <p:nvPr/>
        </p:nvPicPr>
        <p:blipFill>
          <a:blip r:embed="rId6"/>
          <a:stretch>
            <a:fillRect/>
          </a:stretch>
        </p:blipFill>
        <p:spPr>
          <a:xfrm>
            <a:off x="5414080" y="5243552"/>
            <a:ext cx="3354686" cy="482057"/>
          </a:xfrm>
          <a:prstGeom prst="rect">
            <a:avLst/>
          </a:prstGeom>
        </p:spPr>
      </p:pic>
    </p:spTree>
    <p:extLst>
      <p:ext uri="{BB962C8B-B14F-4D97-AF65-F5344CB8AC3E}">
        <p14:creationId xmlns:p14="http://schemas.microsoft.com/office/powerpoint/2010/main" val="181289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Categories</a:t>
            </a:r>
            <a:endParaRPr lang="zh-CN" altLang="en-US" dirty="0"/>
          </a:p>
        </p:txBody>
      </p:sp>
      <p:sp>
        <p:nvSpPr>
          <p:cNvPr id="3" name="Content Placeholder 2"/>
          <p:cNvSpPr>
            <a:spLocks noGrp="1"/>
          </p:cNvSpPr>
          <p:nvPr>
            <p:ph idx="1"/>
          </p:nvPr>
        </p:nvSpPr>
        <p:spPr/>
        <p:txBody>
          <a:bodyPr/>
          <a:lstStyle/>
          <a:p>
            <a:r>
              <a:rPr lang="en-US" altLang="zh-CN" dirty="0" smtClean="0"/>
              <a:t>Discrete and continuous</a:t>
            </a:r>
          </a:p>
          <a:p>
            <a:r>
              <a:rPr lang="en-US" altLang="zh-CN" dirty="0" smtClean="0"/>
              <a:t>Constrained and unconstrained</a:t>
            </a:r>
          </a:p>
          <a:p>
            <a:r>
              <a:rPr lang="en-US" altLang="zh-CN" dirty="0" smtClean="0"/>
              <a:t>Global and local</a:t>
            </a:r>
          </a:p>
          <a:p>
            <a:r>
              <a:rPr lang="en-US" altLang="zh-CN" dirty="0" smtClean="0"/>
              <a:t>Stochastic and deterministic </a:t>
            </a:r>
          </a:p>
          <a:p>
            <a:pPr lvl="1"/>
            <a:r>
              <a:rPr lang="en-US" altLang="zh-CN" i="1" dirty="0"/>
              <a:t>Stochastic </a:t>
            </a:r>
            <a:r>
              <a:rPr lang="en-US" altLang="zh-CN" i="1" dirty="0" smtClean="0"/>
              <a:t>optimization </a:t>
            </a:r>
            <a:r>
              <a:rPr lang="en-US" altLang="zh-CN" dirty="0" smtClean="0"/>
              <a:t>algorithms </a:t>
            </a:r>
            <a:r>
              <a:rPr lang="en-US" altLang="zh-CN" dirty="0"/>
              <a:t>use these quantifications of the uncertainty to produce solutions that </a:t>
            </a:r>
            <a:r>
              <a:rPr lang="en-US" altLang="zh-CN" dirty="0" smtClean="0"/>
              <a:t>optimize the </a:t>
            </a:r>
            <a:r>
              <a:rPr lang="en-US" altLang="zh-CN" i="1" dirty="0"/>
              <a:t>expected </a:t>
            </a:r>
            <a:r>
              <a:rPr lang="en-US" altLang="zh-CN" dirty="0"/>
              <a:t>performance of the model</a:t>
            </a:r>
            <a:r>
              <a:rPr lang="en-US" altLang="zh-CN" dirty="0" smtClean="0"/>
              <a:t>.</a:t>
            </a:r>
          </a:p>
          <a:p>
            <a:r>
              <a:rPr lang="en-US" altLang="zh-CN" dirty="0" smtClean="0"/>
              <a:t>Convex optimization and non-convex optimization</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795" y="174852"/>
            <a:ext cx="4174328" cy="2780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634" y="2955471"/>
            <a:ext cx="36766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347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Functional</a:t>
            </a:r>
            <a:endParaRPr lang="en-US" dirty="0"/>
          </a:p>
        </p:txBody>
      </p:sp>
      <p:sp>
        <p:nvSpPr>
          <p:cNvPr id="3" name="内容占位符 2"/>
          <p:cNvSpPr>
            <a:spLocks noGrp="1"/>
          </p:cNvSpPr>
          <p:nvPr>
            <p:ph idx="1"/>
          </p:nvPr>
        </p:nvSpPr>
        <p:spPr>
          <a:xfrm>
            <a:off x="838200" y="1814050"/>
            <a:ext cx="10515600" cy="4351338"/>
          </a:xfrm>
        </p:spPr>
        <p:txBody>
          <a:bodyPr/>
          <a:lstStyle/>
          <a:p>
            <a:r>
              <a:rPr lang="en-US" dirty="0" smtClean="0"/>
              <a:t>If we assume a distribution p(x), its mean is u, variance is </a:t>
            </a:r>
            <a:r>
              <a:rPr lang="el-GR" dirty="0" smtClean="0"/>
              <a:t>σ</a:t>
            </a:r>
            <a:r>
              <a:rPr lang="en-US" baseline="30000" dirty="0" smtClean="0"/>
              <a:t>2</a:t>
            </a:r>
            <a:r>
              <a:rPr lang="en-US" dirty="0" smtClean="0"/>
              <a:t>, then the entropy is a functional: H(p)=</a:t>
            </a:r>
            <a:r>
              <a:rPr lang="en-US" dirty="0" smtClean="0">
                <a:latin typeface="宋体" panose="02010600030101010101" pitchFamily="2" charset="-122"/>
                <a:ea typeface="宋体" panose="02010600030101010101" pitchFamily="2" charset="-122"/>
              </a:rPr>
              <a:t>∫plogp</a:t>
            </a:r>
          </a:p>
          <a:p>
            <a:r>
              <a:rPr lang="en-US" dirty="0" smtClean="0">
                <a:latin typeface="宋体" panose="02010600030101010101" pitchFamily="2" charset="-122"/>
                <a:ea typeface="宋体" panose="02010600030101010101" pitchFamily="2" charset="-122"/>
              </a:rPr>
              <a:t>Maximize H(p) s.t., ∫p(x)dx=1, </a:t>
            </a:r>
            <a:r>
              <a:rPr lang="en-US" altLang="zh-CN" dirty="0" smtClean="0">
                <a:latin typeface="宋体" panose="02010600030101010101" pitchFamily="2" charset="-122"/>
              </a:rPr>
              <a:t>∫xp(x)dx=u, ∫x</a:t>
            </a:r>
            <a:r>
              <a:rPr lang="en-US" altLang="zh-CN" baseline="30000" dirty="0" smtClean="0">
                <a:latin typeface="宋体" panose="02010600030101010101" pitchFamily="2" charset="-122"/>
              </a:rPr>
              <a:t>2</a:t>
            </a:r>
            <a:r>
              <a:rPr lang="en-US" altLang="zh-CN" dirty="0" smtClean="0">
                <a:latin typeface="宋体" panose="02010600030101010101" pitchFamily="2" charset="-122"/>
              </a:rPr>
              <a:t>p(x)dx=u</a:t>
            </a:r>
            <a:r>
              <a:rPr lang="en-US" altLang="zh-CN" baseline="30000" dirty="0" smtClean="0">
                <a:latin typeface="宋体" panose="02010600030101010101" pitchFamily="2" charset="-122"/>
              </a:rPr>
              <a:t>2</a:t>
            </a:r>
            <a:r>
              <a:rPr lang="en-US" altLang="zh-CN" dirty="0" smtClean="0">
                <a:latin typeface="宋体" panose="02010600030101010101" pitchFamily="2" charset="-122"/>
              </a:rPr>
              <a:t>+</a:t>
            </a:r>
            <a:r>
              <a:rPr lang="el-GR" altLang="zh-CN" dirty="0" smtClean="0"/>
              <a:t> σ</a:t>
            </a:r>
            <a:r>
              <a:rPr lang="en-US" altLang="zh-CN" baseline="30000" dirty="0" smtClean="0"/>
              <a:t>2</a:t>
            </a:r>
          </a:p>
          <a:p>
            <a:r>
              <a:rPr lang="en-US" altLang="zh-CN" dirty="0" smtClean="0"/>
              <a:t>Lagrangian multiplier, the maximization problem is:</a:t>
            </a:r>
          </a:p>
          <a:p>
            <a:pPr marL="0" indent="0">
              <a:buNone/>
            </a:pPr>
            <a:r>
              <a:rPr lang="en-US" dirty="0" smtClean="0"/>
              <a:t>F(p,</a:t>
            </a:r>
            <a:r>
              <a:rPr lang="en-US" baseline="30000" dirty="0" smtClean="0"/>
              <a:t> </a:t>
            </a:r>
            <a:r>
              <a:rPr lang="el-GR" altLang="zh-CN" dirty="0" smtClean="0"/>
              <a:t>λ </a:t>
            </a:r>
            <a:r>
              <a:rPr lang="en-US" altLang="zh-CN" baseline="-25000" dirty="0" smtClean="0"/>
              <a:t>1</a:t>
            </a:r>
            <a:r>
              <a:rPr lang="en-US" baseline="30000" dirty="0" smtClean="0"/>
              <a:t> </a:t>
            </a:r>
            <a:r>
              <a:rPr lang="en-US" dirty="0" smtClean="0"/>
              <a:t>,</a:t>
            </a:r>
            <a:r>
              <a:rPr lang="el-GR" altLang="zh-CN" dirty="0" smtClean="0"/>
              <a:t> λ</a:t>
            </a:r>
            <a:r>
              <a:rPr lang="en-US" altLang="zh-CN" baseline="-25000" dirty="0" smtClean="0"/>
              <a:t>2 </a:t>
            </a:r>
            <a:r>
              <a:rPr lang="en-US" altLang="zh-CN" dirty="0" smtClean="0"/>
              <a:t>,</a:t>
            </a:r>
            <a:r>
              <a:rPr lang="el-GR" altLang="zh-CN" dirty="0" smtClean="0"/>
              <a:t> λ</a:t>
            </a:r>
            <a:r>
              <a:rPr lang="en-US" altLang="zh-CN" baseline="-25000" dirty="0" smtClean="0"/>
              <a:t>3 </a:t>
            </a:r>
            <a:r>
              <a:rPr lang="en-US" altLang="zh-CN" dirty="0" smtClean="0"/>
              <a:t>)</a:t>
            </a:r>
          </a:p>
          <a:p>
            <a:pPr marL="0" indent="0">
              <a:buNone/>
            </a:pPr>
            <a:r>
              <a:rPr lang="en-US" altLang="zh-CN" dirty="0" smtClean="0"/>
              <a:t>=</a:t>
            </a:r>
            <a:r>
              <a:rPr lang="en-US" altLang="zh-CN" dirty="0" smtClean="0">
                <a:latin typeface="宋体" panose="02010600030101010101" pitchFamily="2" charset="-122"/>
              </a:rPr>
              <a:t>∫plogpdx</a:t>
            </a:r>
            <a:r>
              <a:rPr lang="en-US" dirty="0" smtClean="0"/>
              <a:t> +</a:t>
            </a:r>
            <a:r>
              <a:rPr lang="en-US" baseline="30000" dirty="0" smtClean="0"/>
              <a:t> </a:t>
            </a:r>
            <a:r>
              <a:rPr lang="el-GR" altLang="zh-CN" dirty="0" smtClean="0"/>
              <a:t>λ </a:t>
            </a:r>
            <a:r>
              <a:rPr lang="en-US" altLang="zh-CN" baseline="-25000" dirty="0" smtClean="0"/>
              <a:t>1</a:t>
            </a:r>
            <a:r>
              <a:rPr lang="en-US" altLang="zh-CN" dirty="0" smtClean="0">
                <a:latin typeface="宋体" panose="02010600030101010101" pitchFamily="2" charset="-122"/>
              </a:rPr>
              <a:t>∫p(x)dx + </a:t>
            </a:r>
            <a:r>
              <a:rPr lang="el-GR" altLang="zh-CN" dirty="0" smtClean="0"/>
              <a:t>λ</a:t>
            </a:r>
            <a:r>
              <a:rPr lang="en-US" altLang="zh-CN" baseline="-25000" dirty="0" smtClean="0"/>
              <a:t>2</a:t>
            </a:r>
            <a:r>
              <a:rPr lang="en-US" altLang="zh-CN" dirty="0" smtClean="0">
                <a:latin typeface="宋体" panose="02010600030101010101" pitchFamily="2" charset="-122"/>
              </a:rPr>
              <a:t> ∫xp(x)dx + </a:t>
            </a:r>
            <a:r>
              <a:rPr lang="el-GR" altLang="zh-CN" dirty="0" smtClean="0"/>
              <a:t>λ</a:t>
            </a:r>
            <a:r>
              <a:rPr lang="en-US" altLang="zh-CN" baseline="-25000" dirty="0" smtClean="0"/>
              <a:t>3</a:t>
            </a:r>
            <a:r>
              <a:rPr lang="en-US" altLang="zh-CN" dirty="0" smtClean="0">
                <a:latin typeface="宋体" panose="02010600030101010101" pitchFamily="2" charset="-122"/>
              </a:rPr>
              <a:t>∫x</a:t>
            </a:r>
            <a:r>
              <a:rPr lang="en-US" altLang="zh-CN" baseline="30000" dirty="0" smtClean="0">
                <a:latin typeface="宋体" panose="02010600030101010101" pitchFamily="2" charset="-122"/>
              </a:rPr>
              <a:t>2</a:t>
            </a:r>
            <a:r>
              <a:rPr lang="en-US" altLang="zh-CN" dirty="0" smtClean="0">
                <a:latin typeface="宋体" panose="02010600030101010101" pitchFamily="2" charset="-122"/>
              </a:rPr>
              <a:t>p(x)dx</a:t>
            </a:r>
          </a:p>
          <a:p>
            <a:pPr marL="0" indent="0">
              <a:buNone/>
            </a:pPr>
            <a:r>
              <a:rPr lang="en-US" altLang="zh-CN" dirty="0" smtClean="0">
                <a:latin typeface="宋体" panose="02010600030101010101" pitchFamily="2" charset="-122"/>
              </a:rPr>
              <a:t>=∫(plogp+</a:t>
            </a:r>
            <a:r>
              <a:rPr lang="el-GR" altLang="zh-CN" dirty="0" smtClean="0"/>
              <a:t> λ </a:t>
            </a:r>
            <a:r>
              <a:rPr lang="en-US" altLang="zh-CN" baseline="-25000" dirty="0" smtClean="0"/>
              <a:t>1</a:t>
            </a:r>
            <a:r>
              <a:rPr lang="en-US" altLang="zh-CN" dirty="0" smtClean="0"/>
              <a:t>p+</a:t>
            </a:r>
            <a:r>
              <a:rPr lang="el-GR" altLang="zh-CN" dirty="0" smtClean="0"/>
              <a:t> λ </a:t>
            </a:r>
            <a:r>
              <a:rPr lang="en-US" altLang="zh-CN" baseline="-25000" dirty="0" smtClean="0"/>
              <a:t>2</a:t>
            </a:r>
            <a:r>
              <a:rPr lang="en-US" altLang="zh-CN" dirty="0" smtClean="0"/>
              <a:t>xp + </a:t>
            </a:r>
            <a:r>
              <a:rPr lang="el-GR" altLang="zh-CN" dirty="0" smtClean="0"/>
              <a:t>λ</a:t>
            </a:r>
            <a:r>
              <a:rPr lang="en-US" altLang="zh-CN" baseline="-25000" dirty="0" smtClean="0"/>
              <a:t>3</a:t>
            </a:r>
            <a:r>
              <a:rPr lang="en-US" altLang="zh-CN" dirty="0" smtClean="0"/>
              <a:t>x</a:t>
            </a:r>
            <a:r>
              <a:rPr lang="en-US" altLang="zh-CN" baseline="30000" dirty="0" smtClean="0"/>
              <a:t>2</a:t>
            </a:r>
            <a:r>
              <a:rPr lang="en-US" altLang="zh-CN" dirty="0" smtClean="0"/>
              <a:t>p)dx</a:t>
            </a:r>
            <a:endParaRPr lang="en-US" dirty="0"/>
          </a:p>
        </p:txBody>
      </p:sp>
    </p:spTree>
    <p:extLst>
      <p:ext uri="{BB962C8B-B14F-4D97-AF65-F5344CB8AC3E}">
        <p14:creationId xmlns:p14="http://schemas.microsoft.com/office/powerpoint/2010/main" val="277602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smtClean="0"/>
              </a:p>
              <a:p>
                <a:endParaRPr lang="en-US" dirty="0"/>
              </a:p>
              <a:p>
                <a:r>
                  <a:rPr lang="en-US" dirty="0" smtClean="0"/>
                  <a:t>P=exp(-1-</a:t>
                </a:r>
                <a14:m>
                  <m:oMath xmlns:m="http://schemas.openxmlformats.org/officeDocument/2006/math">
                    <m:r>
                      <m:rPr>
                        <m:nor/>
                      </m:rPr>
                      <a:rPr lang="el-GR" altLang="zh-CN" dirty="0" smtClean="0"/>
                      <m:t>λ</m:t>
                    </m:r>
                    <m:r>
                      <m:rPr>
                        <m:nor/>
                      </m:rPr>
                      <a:rPr lang="el-GR" altLang="zh-CN" dirty="0" smtClean="0"/>
                      <m:t> </m:t>
                    </m:r>
                    <m:r>
                      <m:rPr>
                        <m:nor/>
                      </m:rPr>
                      <a:rPr lang="en-US" altLang="zh-CN" baseline="-25000" dirty="0" smtClean="0"/>
                      <m:t>1</m:t>
                    </m:r>
                  </m:oMath>
                </a14:m>
                <a:r>
                  <a:rPr lang="en-US" dirty="0" smtClean="0"/>
                  <a:t>-</a:t>
                </a:r>
                <a:r>
                  <a:rPr lang="en-US" altLang="zh-CN" dirty="0" smtClean="0"/>
                  <a:t> </a:t>
                </a:r>
                <a14:m>
                  <m:oMath xmlns:m="http://schemas.openxmlformats.org/officeDocument/2006/math">
                    <m:r>
                      <m:rPr>
                        <m:nor/>
                      </m:rPr>
                      <a:rPr lang="el-GR" altLang="zh-CN" dirty="0" smtClean="0"/>
                      <m:t> </m:t>
                    </m:r>
                    <m:r>
                      <m:rPr>
                        <m:nor/>
                      </m:rPr>
                      <a:rPr lang="el-GR" altLang="zh-CN" dirty="0" smtClean="0"/>
                      <m:t>λ</m:t>
                    </m:r>
                    <m:r>
                      <m:rPr>
                        <m:nor/>
                      </m:rPr>
                      <a:rPr lang="el-GR" altLang="zh-CN" dirty="0" smtClean="0"/>
                      <m:t> </m:t>
                    </m:r>
                    <m:r>
                      <m:rPr>
                        <m:nor/>
                      </m:rPr>
                      <a:rPr lang="en-US" altLang="zh-CN" baseline="-25000" dirty="0" smtClean="0"/>
                      <m:t>2</m:t>
                    </m:r>
                    <m:r>
                      <m:rPr>
                        <m:nor/>
                      </m:rPr>
                      <a:rPr lang="en-US" altLang="zh-CN" dirty="0" smtClean="0"/>
                      <m:t>x</m:t>
                    </m:r>
                    <m:r>
                      <m:rPr>
                        <m:nor/>
                      </m:rPr>
                      <a:rPr lang="en-US" altLang="zh-CN" b="0" i="0" dirty="0" smtClean="0"/>
                      <m:t>−</m:t>
                    </m:r>
                    <m:r>
                      <m:rPr>
                        <m:nor/>
                      </m:rPr>
                      <a:rPr lang="el-GR" altLang="zh-CN" dirty="0" smtClean="0"/>
                      <m:t>λ</m:t>
                    </m:r>
                    <m:r>
                      <m:rPr>
                        <m:nor/>
                      </m:rPr>
                      <a:rPr lang="en-US" altLang="zh-CN" baseline="-25000" dirty="0" smtClean="0"/>
                      <m:t>3</m:t>
                    </m:r>
                    <m:r>
                      <m:rPr>
                        <m:nor/>
                      </m:rPr>
                      <a:rPr lang="en-US" altLang="zh-CN" dirty="0" smtClean="0"/>
                      <m:t>x</m:t>
                    </m:r>
                    <m:r>
                      <m:rPr>
                        <m:nor/>
                      </m:rPr>
                      <a:rPr lang="en-US" altLang="zh-CN" baseline="30000" dirty="0" smtClean="0"/>
                      <m:t>2</m:t>
                    </m:r>
                  </m:oMath>
                </a14:m>
                <a:r>
                  <a:rPr lang="en-US" dirty="0" smtClean="0"/>
                  <a:t>)</a:t>
                </a:r>
              </a:p>
              <a:p>
                <a:endParaRPr lang="en-US" dirty="0" smtClean="0"/>
              </a:p>
              <a:p>
                <a:endParaRPr lang="en-US" dirty="0"/>
              </a:p>
              <a:p>
                <a:endParaRPr lang="en-US" dirty="0" smtClean="0"/>
              </a:p>
              <a:p>
                <a:r>
                  <a:rPr lang="en-US" dirty="0" smtClean="0"/>
                  <a:t>Among all the distributions with the same mean and covariance, the Gaussian distribuition gain the maixmum entropy, i.e., it is more disordered, requires more bits to represent. </a:t>
                </a:r>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043" b="-30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1122743" y="2250244"/>
                <a:ext cx="408586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𝐺</m:t>
                      </m:r>
                      <m:r>
                        <a:rPr lang="en-US" sz="2400" b="0" i="1" smtClean="0">
                          <a:latin typeface="Cambria Math" panose="02040503050406030204" pitchFamily="18" charset="0"/>
                        </a:rPr>
                        <m:t>=</m:t>
                      </m:r>
                      <m:r>
                        <a:rPr lang="en-US" sz="2400" b="0" i="1" smtClean="0">
                          <a:latin typeface="Cambria Math" panose="02040503050406030204" pitchFamily="18" charset="0"/>
                        </a:rPr>
                        <m:t>𝑝𝑙𝑜𝑔𝑝</m:t>
                      </m:r>
                      <m:r>
                        <a:rPr lang="en-US" sz="2400" b="0" i="1" smtClean="0">
                          <a:latin typeface="Cambria Math" panose="02040503050406030204" pitchFamily="18" charset="0"/>
                        </a:rPr>
                        <m:t>+</m:t>
                      </m:r>
                      <m:r>
                        <m:rPr>
                          <m:nor/>
                        </m:rPr>
                        <a:rPr lang="el-GR" altLang="zh-CN" sz="2400" dirty="0" smtClean="0"/>
                        <m:t>λ</m:t>
                      </m:r>
                      <m:r>
                        <m:rPr>
                          <m:nor/>
                        </m:rPr>
                        <a:rPr lang="el-GR" altLang="zh-CN" sz="2400" dirty="0" smtClean="0"/>
                        <m:t> </m:t>
                      </m:r>
                      <m:r>
                        <m:rPr>
                          <m:nor/>
                        </m:rPr>
                        <a:rPr lang="en-US" altLang="zh-CN" sz="2400" baseline="-25000" dirty="0" smtClean="0"/>
                        <m:t>1</m:t>
                      </m:r>
                      <m:r>
                        <m:rPr>
                          <m:nor/>
                        </m:rPr>
                        <a:rPr lang="en-US" altLang="zh-CN" sz="2400" dirty="0" smtClean="0"/>
                        <m:t>p</m:t>
                      </m:r>
                      <m:r>
                        <m:rPr>
                          <m:nor/>
                        </m:rPr>
                        <a:rPr lang="en-US" altLang="zh-CN" sz="2400" dirty="0" smtClean="0"/>
                        <m:t>+</m:t>
                      </m:r>
                      <m:r>
                        <m:rPr>
                          <m:nor/>
                        </m:rPr>
                        <a:rPr lang="el-GR" altLang="zh-CN" sz="2400" dirty="0" smtClean="0"/>
                        <m:t> </m:t>
                      </m:r>
                      <m:r>
                        <m:rPr>
                          <m:nor/>
                        </m:rPr>
                        <a:rPr lang="el-GR" altLang="zh-CN" sz="2400" dirty="0" smtClean="0"/>
                        <m:t>λ</m:t>
                      </m:r>
                      <m:r>
                        <m:rPr>
                          <m:nor/>
                        </m:rPr>
                        <a:rPr lang="el-GR" altLang="zh-CN" sz="2400" dirty="0" smtClean="0"/>
                        <m:t> </m:t>
                      </m:r>
                      <m:r>
                        <m:rPr>
                          <m:nor/>
                        </m:rPr>
                        <a:rPr lang="en-US" altLang="zh-CN" sz="2400" baseline="-25000" dirty="0" smtClean="0"/>
                        <m:t>2</m:t>
                      </m:r>
                      <m:r>
                        <m:rPr>
                          <m:nor/>
                        </m:rPr>
                        <a:rPr lang="en-US" altLang="zh-CN" sz="2400" dirty="0" smtClean="0"/>
                        <m:t>xp</m:t>
                      </m:r>
                      <m:r>
                        <m:rPr>
                          <m:nor/>
                        </m:rPr>
                        <a:rPr lang="en-US" altLang="zh-CN" sz="2400" dirty="0" smtClean="0"/>
                        <m:t> + </m:t>
                      </m:r>
                      <m:r>
                        <m:rPr>
                          <m:nor/>
                        </m:rPr>
                        <a:rPr lang="el-GR" altLang="zh-CN" sz="2400" dirty="0" smtClean="0"/>
                        <m:t>λ</m:t>
                      </m:r>
                      <m:r>
                        <m:rPr>
                          <m:nor/>
                        </m:rPr>
                        <a:rPr lang="en-US" altLang="zh-CN" sz="2400" baseline="-25000" dirty="0" smtClean="0"/>
                        <m:t>3</m:t>
                      </m:r>
                      <m:r>
                        <m:rPr>
                          <m:nor/>
                        </m:rPr>
                        <a:rPr lang="en-US" altLang="zh-CN" sz="2400" dirty="0" smtClean="0"/>
                        <m:t>x</m:t>
                      </m:r>
                      <m:r>
                        <m:rPr>
                          <m:nor/>
                        </m:rPr>
                        <a:rPr lang="en-US" altLang="zh-CN" sz="2400" baseline="30000" dirty="0" smtClean="0"/>
                        <m:t>2</m:t>
                      </m:r>
                      <m:r>
                        <m:rPr>
                          <m:nor/>
                        </m:rPr>
                        <a:rPr lang="en-US" altLang="zh-CN" sz="2400" dirty="0" smtClean="0"/>
                        <m:t>p</m:t>
                      </m:r>
                    </m:oMath>
                  </m:oMathPara>
                </a14:m>
                <a:endParaRPr lang="en-US" sz="2400" dirty="0"/>
              </a:p>
            </p:txBody>
          </p:sp>
        </mc:Choice>
        <mc:Fallback xmlns="">
          <p:sp>
            <p:nvSpPr>
              <p:cNvPr id="4" name="文本框 3"/>
              <p:cNvSpPr txBox="1">
                <a:spLocks noRot="1" noChangeAspect="1" noMove="1" noResize="1" noEditPoints="1" noAdjustHandles="1" noChangeArrowheads="1" noChangeShapeType="1" noTextEdit="1"/>
              </p:cNvSpPr>
              <p:nvPr/>
            </p:nvSpPr>
            <p:spPr>
              <a:xfrm>
                <a:off x="1122743" y="2250244"/>
                <a:ext cx="4085864" cy="369332"/>
              </a:xfrm>
              <a:prstGeom prst="rect">
                <a:avLst/>
              </a:prstGeom>
              <a:blipFill rotWithShape="0">
                <a:blip r:embed="rId3"/>
                <a:stretch>
                  <a:fillRect l="-1194" r="-1194" b="-34426"/>
                </a:stretch>
              </a:blipFill>
            </p:spPr>
            <p:txBody>
              <a:bodyPr/>
              <a:lstStyle/>
              <a:p>
                <a:r>
                  <a:rPr lang="en-US">
                    <a:noFill/>
                  </a:rPr>
                  <a:t> </a:t>
                </a:r>
              </a:p>
            </p:txBody>
          </p:sp>
        </mc:Fallback>
      </mc:AlternateContent>
      <p:pic>
        <p:nvPicPr>
          <p:cNvPr id="5" name="图片 4"/>
          <p:cNvPicPr>
            <a:picLocks noChangeAspect="1"/>
          </p:cNvPicPr>
          <p:nvPr/>
        </p:nvPicPr>
        <p:blipFill>
          <a:blip r:embed="rId4"/>
          <a:stretch>
            <a:fillRect/>
          </a:stretch>
        </p:blipFill>
        <p:spPr>
          <a:xfrm>
            <a:off x="7018182" y="1921138"/>
            <a:ext cx="3202200" cy="1027543"/>
          </a:xfrm>
          <a:prstGeom prst="rect">
            <a:avLst/>
          </a:prstGeom>
        </p:spPr>
      </p:pic>
      <p:sp>
        <p:nvSpPr>
          <p:cNvPr id="6" name="椭圆形标注 5"/>
          <p:cNvSpPr/>
          <p:nvPr/>
        </p:nvSpPr>
        <p:spPr>
          <a:xfrm>
            <a:off x="4907666" y="3252486"/>
            <a:ext cx="3402957" cy="1261641"/>
          </a:xfrm>
          <a:prstGeom prst="wedgeEllipseCallout">
            <a:avLst>
              <a:gd name="adj1" fmla="val -61649"/>
              <a:gd name="adj2" fmla="val -586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Gassian distribution!</a:t>
            </a:r>
            <a:endParaRPr lang="en-US" dirty="0">
              <a:solidFill>
                <a:srgbClr val="FF0000"/>
              </a:solidFill>
            </a:endParaRPr>
          </a:p>
        </p:txBody>
      </p:sp>
    </p:spTree>
    <p:extLst>
      <p:ext uri="{BB962C8B-B14F-4D97-AF65-F5344CB8AC3E}">
        <p14:creationId xmlns:p14="http://schemas.microsoft.com/office/powerpoint/2010/main" val="1454956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Wrap up</a:t>
            </a:r>
            <a:endParaRPr lang="en-US" dirty="0"/>
          </a:p>
        </p:txBody>
      </p:sp>
      <p:sp>
        <p:nvSpPr>
          <p:cNvPr id="3" name="内容占位符 2"/>
          <p:cNvSpPr>
            <a:spLocks noGrp="1"/>
          </p:cNvSpPr>
          <p:nvPr>
            <p:ph idx="1"/>
          </p:nvPr>
        </p:nvSpPr>
        <p:spPr/>
        <p:txBody>
          <a:bodyPr>
            <a:normAutofit/>
          </a:bodyPr>
          <a:lstStyle/>
          <a:p>
            <a:r>
              <a:rPr lang="en-US" dirty="0" smtClean="0"/>
              <a:t>Optimization involves numerous methods, motivated by multiple intuitions. The basic ideas involve </a:t>
            </a:r>
            <a:r>
              <a:rPr lang="en-US" dirty="0" smtClean="0">
                <a:solidFill>
                  <a:srgbClr val="FF0000"/>
                </a:solidFill>
              </a:rPr>
              <a:t>divide and conquer, iterative, transform</a:t>
            </a:r>
            <a:r>
              <a:rPr lang="en-US" dirty="0" smtClean="0"/>
              <a:t>, </a:t>
            </a:r>
            <a:r>
              <a:rPr lang="en-US" dirty="0" smtClean="0">
                <a:solidFill>
                  <a:srgbClr val="FF0000"/>
                </a:solidFill>
              </a:rPr>
              <a:t>nonlinear to linear, constrained to unconstrained</a:t>
            </a:r>
            <a:r>
              <a:rPr lang="en-US" dirty="0" smtClean="0"/>
              <a:t>. </a:t>
            </a:r>
          </a:p>
          <a:p>
            <a:r>
              <a:rPr lang="en-US" dirty="0" smtClean="0"/>
              <a:t>Optimization can be on </a:t>
            </a:r>
            <a:r>
              <a:rPr lang="en-US" dirty="0" smtClean="0">
                <a:solidFill>
                  <a:srgbClr val="FF0000"/>
                </a:solidFill>
              </a:rPr>
              <a:t>variables</a:t>
            </a:r>
            <a:r>
              <a:rPr lang="en-US" dirty="0" smtClean="0"/>
              <a:t>, but can be also on </a:t>
            </a:r>
            <a:r>
              <a:rPr lang="en-US" dirty="0" smtClean="0">
                <a:solidFill>
                  <a:srgbClr val="FF0000"/>
                </a:solidFill>
              </a:rPr>
              <a:t>functions</a:t>
            </a:r>
            <a:r>
              <a:rPr lang="en-US" dirty="0" smtClean="0"/>
              <a:t>.</a:t>
            </a:r>
          </a:p>
          <a:p>
            <a:r>
              <a:rPr lang="en-US" dirty="0" smtClean="0"/>
              <a:t>We didn’t touch many other, e.g., auto gradient, finite difference, genetic method, and didn’t touch many tricks, e.g., clipping. However, most problems that we often encoutered in machine learning can be solved using the methods mentioned here.</a:t>
            </a:r>
          </a:p>
          <a:p>
            <a:r>
              <a:rPr lang="en-US" dirty="0" smtClean="0"/>
              <a:t>There are many open tools for almost any optimization tasks, but </a:t>
            </a:r>
            <a:r>
              <a:rPr lang="en-US" dirty="0" smtClean="0">
                <a:solidFill>
                  <a:srgbClr val="FF0000"/>
                </a:solidFill>
              </a:rPr>
              <a:t>problem definition might be hard</a:t>
            </a:r>
            <a:r>
              <a:rPr lang="en-US" dirty="0" smtClean="0"/>
              <a:t>.</a:t>
            </a:r>
          </a:p>
        </p:txBody>
      </p:sp>
    </p:spTree>
    <p:extLst>
      <p:ext uri="{BB962C8B-B14F-4D97-AF65-F5344CB8AC3E}">
        <p14:creationId xmlns:p14="http://schemas.microsoft.com/office/powerpoint/2010/main" val="118557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Introduction</a:t>
            </a:r>
          </a:p>
          <a:p>
            <a:r>
              <a:rPr lang="en-US" dirty="0" smtClean="0">
                <a:solidFill>
                  <a:srgbClr val="FF0000"/>
                </a:solidFill>
              </a:rPr>
              <a:t>Unconstrained problem</a:t>
            </a:r>
          </a:p>
          <a:p>
            <a:r>
              <a:rPr lang="en-US" dirty="0" smtClean="0"/>
              <a:t>Constrained problem</a:t>
            </a:r>
          </a:p>
          <a:p>
            <a:r>
              <a:rPr lang="en-US" dirty="0" smtClean="0"/>
              <a:t>Functional calculus</a:t>
            </a:r>
            <a:endParaRPr lang="en-US" dirty="0"/>
          </a:p>
        </p:txBody>
      </p:sp>
    </p:spTree>
    <p:extLst>
      <p:ext uri="{BB962C8B-B14F-4D97-AF65-F5344CB8AC3E}">
        <p14:creationId xmlns:p14="http://schemas.microsoft.com/office/powerpoint/2010/main" val="126407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Basic theorems</a:t>
            </a:r>
            <a:endParaRPr lang="zh-CN" alt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5617" y="2073161"/>
            <a:ext cx="840105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321" y="3483429"/>
            <a:ext cx="81534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321" y="4924425"/>
            <a:ext cx="81534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19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Two unconstrained optimization methods</a:t>
            </a:r>
            <a:endParaRPr lang="zh-CN" altLang="en-US" dirty="0"/>
          </a:p>
        </p:txBody>
      </p:sp>
      <p:sp>
        <p:nvSpPr>
          <p:cNvPr id="3" name="Content Placeholder 2"/>
          <p:cNvSpPr>
            <a:spLocks noGrp="1"/>
          </p:cNvSpPr>
          <p:nvPr>
            <p:ph idx="1"/>
          </p:nvPr>
        </p:nvSpPr>
        <p:spPr/>
        <p:txBody>
          <a:bodyPr/>
          <a:lstStyle/>
          <a:p>
            <a:r>
              <a:rPr lang="en-US" altLang="zh-CN" dirty="0" smtClean="0"/>
              <a:t>Line search: find a direction, then move along it</a:t>
            </a:r>
          </a:p>
          <a:p>
            <a:endParaRPr lang="en-US" altLang="zh-CN" dirty="0"/>
          </a:p>
          <a:p>
            <a:endParaRPr lang="en-US" altLang="zh-CN" dirty="0" smtClean="0"/>
          </a:p>
          <a:p>
            <a:r>
              <a:rPr lang="en-US" altLang="zh-CN" dirty="0" smtClean="0"/>
              <a:t>Trust region: find a region that a function </a:t>
            </a:r>
            <a:r>
              <a:rPr lang="en-US" altLang="zh-CN" dirty="0" err="1" smtClean="0"/>
              <a:t>m</a:t>
            </a:r>
            <a:r>
              <a:rPr lang="en-US" altLang="zh-CN" baseline="-25000" dirty="0" err="1" smtClean="0"/>
              <a:t>k</a:t>
            </a:r>
            <a:r>
              <a:rPr lang="en-US" altLang="zh-CN" baseline="-25000" dirty="0" smtClean="0"/>
              <a:t> </a:t>
            </a:r>
            <a:r>
              <a:rPr lang="en-US" altLang="zh-CN" dirty="0" smtClean="0"/>
              <a:t>can approximate f at </a:t>
            </a:r>
            <a:r>
              <a:rPr lang="en-US" altLang="zh-CN" dirty="0" err="1" smtClean="0"/>
              <a:t>x</a:t>
            </a:r>
            <a:r>
              <a:rPr lang="en-US" altLang="zh-CN" baseline="-25000" dirty="0" err="1" smtClean="0"/>
              <a:t>k</a:t>
            </a:r>
            <a:r>
              <a:rPr lang="en-US" altLang="zh-CN" baseline="-25000" dirty="0" smtClean="0"/>
              <a:t>:</a:t>
            </a:r>
          </a:p>
          <a:p>
            <a:endParaRPr lang="en-US" altLang="zh-CN" baseline="-25000" dirty="0"/>
          </a:p>
          <a:p>
            <a:endParaRPr lang="en-US" altLang="zh-CN" baseline="-25000" dirty="0" smtClean="0"/>
          </a:p>
          <a:p>
            <a:r>
              <a:rPr lang="en-US" altLang="zh-CN" dirty="0" err="1" smtClean="0"/>
              <a:t>m</a:t>
            </a:r>
            <a:r>
              <a:rPr lang="en-US" altLang="zh-CN" baseline="-25000" dirty="0" err="1" smtClean="0"/>
              <a:t>k</a:t>
            </a:r>
            <a:r>
              <a:rPr lang="en-US" altLang="zh-CN" dirty="0" err="1" smtClean="0"/>
              <a:t>is</a:t>
            </a:r>
            <a:r>
              <a:rPr lang="en-US" altLang="zh-CN" dirty="0" smtClean="0"/>
              <a:t> often defined as a Taylor</a:t>
            </a:r>
          </a:p>
          <a:p>
            <a:endParaRPr lang="en-US" altLang="zh-CN" baseline="-25000" dirty="0" smtClean="0"/>
          </a:p>
          <a:p>
            <a:endParaRPr lang="en-US" altLang="zh-CN" baseline="-25000" dirty="0"/>
          </a:p>
          <a:p>
            <a:endParaRPr lang="zh-CN" altLang="en-US" baseline="-25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675" y="2458811"/>
            <a:ext cx="18383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077" y="3759207"/>
            <a:ext cx="58197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174" y="5367338"/>
            <a:ext cx="37433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2258" y="3832685"/>
            <a:ext cx="3918178" cy="283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05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Line search: concept</a:t>
            </a:r>
            <a:endParaRPr lang="zh-CN"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6313714" cy="4351338"/>
              </a:xfrm>
            </p:spPr>
            <p:txBody>
              <a:bodyPr>
                <a:normAutofit fontScale="85000" lnSpcReduction="20000"/>
              </a:bodyPr>
              <a:lstStyle/>
              <a:p>
                <a:r>
                  <a:rPr lang="en-US" altLang="zh-CN" dirty="0" smtClean="0"/>
                  <a:t>Steepest direction: </a:t>
                </a:r>
                <a14:m>
                  <m:oMath xmlns:m="http://schemas.openxmlformats.org/officeDocument/2006/math">
                    <m:r>
                      <a:rPr lang="en-US" altLang="zh-CN" b="0" i="0" smtClean="0">
                        <a:latin typeface="Cambria Math"/>
                        <a:ea typeface="Cambria Math"/>
                      </a:rPr>
                      <m:t>−</m:t>
                    </m:r>
                    <m:r>
                      <a:rPr lang="en-US" altLang="zh-CN" i="1" smtClean="0">
                        <a:latin typeface="Cambria Math"/>
                        <a:ea typeface="Cambria Math"/>
                      </a:rPr>
                      <m:t>𝛻</m:t>
                    </m:r>
                    <m:r>
                      <a:rPr lang="en-US" altLang="zh-CN" b="0" i="1" smtClean="0">
                        <a:latin typeface="Cambria Math"/>
                        <a:ea typeface="Cambria Math"/>
                      </a:rPr>
                      <m:t>𝑓</m:t>
                    </m:r>
                    <m:r>
                      <a:rPr lang="en-US" altLang="zh-CN" b="0" i="1" baseline="-25000" smtClean="0">
                        <a:latin typeface="Cambria Math"/>
                        <a:ea typeface="Cambria Math"/>
                      </a:rPr>
                      <m:t>𝑘</m:t>
                    </m:r>
                  </m:oMath>
                </a14:m>
                <a:endParaRPr lang="en-US" altLang="zh-CN" b="0" baseline="-25000" dirty="0" smtClean="0">
                  <a:ea typeface="Cambria Math"/>
                </a:endParaRPr>
              </a:p>
              <a:p>
                <a:r>
                  <a:rPr lang="en-US" altLang="zh-CN" dirty="0" smtClean="0"/>
                  <a:t>Any descend direction is fine.</a:t>
                </a:r>
              </a:p>
              <a:p>
                <a:r>
                  <a:rPr lang="en-US" altLang="zh-CN" dirty="0" smtClean="0"/>
                  <a:t>Newtown direction: consider the curvature: </a:t>
                </a:r>
              </a:p>
              <a:p>
                <a:endParaRPr lang="en-US" altLang="zh-CN" dirty="0"/>
              </a:p>
              <a:p>
                <a:endParaRPr lang="en-US" altLang="zh-CN" dirty="0" smtClean="0"/>
              </a:p>
              <a:p>
                <a:endParaRPr lang="en-US" altLang="zh-CN" dirty="0"/>
              </a:p>
              <a:p>
                <a:r>
                  <a:rPr lang="en-US" altLang="zh-CN" dirty="0" smtClean="0"/>
                  <a:t>Do not need to set the learning rate with Newton.</a:t>
                </a:r>
              </a:p>
              <a:p>
                <a:endParaRPr lang="en-US" altLang="zh-CN" dirty="0" smtClean="0"/>
              </a:p>
              <a:p>
                <a:r>
                  <a:rPr lang="en-US" altLang="zh-CN" dirty="0" smtClean="0"/>
                  <a:t>But the Hessian must be positive, if not some approaches need to be applied, e.g., add identity matrix.</a:t>
                </a:r>
                <a:endParaRPr lang="zh-CN"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6313714" cy="4351338"/>
              </a:xfrm>
              <a:blipFill rotWithShape="0">
                <a:blip r:embed="rId2"/>
                <a:stretch>
                  <a:fillRect l="-1353" t="-3221"/>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174" y="1362075"/>
            <a:ext cx="336232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093" y="3086542"/>
            <a:ext cx="45624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6093" y="3525836"/>
            <a:ext cx="21336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65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Quasi-Newton</a:t>
            </a:r>
            <a:endParaRPr lang="zh-CN" altLang="en-US" dirty="0"/>
          </a:p>
        </p:txBody>
      </p:sp>
      <p:sp>
        <p:nvSpPr>
          <p:cNvPr id="3" name="Content Placeholder 2"/>
          <p:cNvSpPr>
            <a:spLocks noGrp="1"/>
          </p:cNvSpPr>
          <p:nvPr>
            <p:ph idx="1"/>
          </p:nvPr>
        </p:nvSpPr>
        <p:spPr>
          <a:xfrm>
            <a:off x="838200" y="1834769"/>
            <a:ext cx="10515600" cy="4351338"/>
          </a:xfrm>
        </p:spPr>
        <p:txBody>
          <a:bodyPr/>
          <a:lstStyle/>
          <a:p>
            <a:r>
              <a:rPr lang="en-US" altLang="zh-CN" dirty="0" smtClean="0"/>
              <a:t>Using an approximation function B</a:t>
            </a:r>
            <a:r>
              <a:rPr lang="en-US" altLang="zh-CN" baseline="-25000" dirty="0" smtClean="0"/>
              <a:t>k</a:t>
            </a:r>
            <a:r>
              <a:rPr lang="en-US" altLang="zh-CN" dirty="0" smtClean="0"/>
              <a:t> for H</a:t>
            </a:r>
            <a:r>
              <a:rPr lang="en-US" altLang="zh-CN" baseline="-25000" dirty="0" smtClean="0"/>
              <a:t>k.</a:t>
            </a:r>
          </a:p>
          <a:p>
            <a:r>
              <a:rPr lang="en-US" altLang="zh-CN" dirty="0" smtClean="0"/>
              <a:t>Actually use the fact that the accumulated information in gradient provide some information of H.</a:t>
            </a:r>
          </a:p>
          <a:p>
            <a:r>
              <a:rPr lang="en-US" altLang="zh-CN" smtClean="0"/>
              <a:t>Let (assume) </a:t>
            </a:r>
            <a:r>
              <a:rPr lang="en-US" altLang="zh-CN" dirty="0" smtClean="0"/>
              <a:t>the gradient of the new approximation m(p) at k+1 matches </a:t>
            </a:r>
            <a:r>
              <a:rPr lang="en-US" altLang="zh-CN" dirty="0" err="1" smtClean="0"/>
              <a:t>f</a:t>
            </a:r>
            <a:r>
              <a:rPr lang="en-US" altLang="zh-CN" baseline="-25000" dirty="0" err="1" smtClean="0"/>
              <a:t>k</a:t>
            </a:r>
            <a:r>
              <a:rPr lang="en-US" altLang="zh-CN" dirty="0" smtClean="0"/>
              <a:t> and f</a:t>
            </a:r>
            <a:r>
              <a:rPr lang="en-US" altLang="zh-CN" baseline="-25000" dirty="0" smtClean="0"/>
              <a:t>k+1</a:t>
            </a:r>
            <a:endParaRPr lang="zh-CN" altLang="en-US" baseline="-25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389" y="4163784"/>
            <a:ext cx="31432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921" y="4172631"/>
            <a:ext cx="15811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921" y="4726441"/>
            <a:ext cx="16573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0389" y="4620986"/>
            <a:ext cx="37147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1556" y="5122409"/>
            <a:ext cx="40671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3171" y="5182960"/>
            <a:ext cx="2362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7411" y="5646284"/>
            <a:ext cx="41814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9628" y="5605461"/>
            <a:ext cx="13049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70389" y="5097916"/>
            <a:ext cx="7398204" cy="5483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9294729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3914</TotalTime>
  <Words>1357</Words>
  <Application>Microsoft Office PowerPoint</Application>
  <PresentationFormat>宽屏</PresentationFormat>
  <Paragraphs>215</Paragraphs>
  <Slides>42</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42</vt:i4>
      </vt:variant>
    </vt:vector>
  </HeadingPairs>
  <TitlesOfParts>
    <vt:vector size="48" baseType="lpstr">
      <vt:lpstr>宋体</vt:lpstr>
      <vt:lpstr>Arial</vt:lpstr>
      <vt:lpstr>Calibri</vt:lpstr>
      <vt:lpstr>Calibri Light</vt:lpstr>
      <vt:lpstr>Cambria Math</vt:lpstr>
      <vt:lpstr>Office 主题</vt:lpstr>
      <vt:lpstr>Optimization</vt:lpstr>
      <vt:lpstr>PowerPoint 演示文稿</vt:lpstr>
      <vt:lpstr>Basic concepts</vt:lpstr>
      <vt:lpstr>Categories</vt:lpstr>
      <vt:lpstr>PowerPoint 演示文稿</vt:lpstr>
      <vt:lpstr>Basic theorems</vt:lpstr>
      <vt:lpstr>Two unconstrained optimization methods</vt:lpstr>
      <vt:lpstr>Line search: concept</vt:lpstr>
      <vt:lpstr>Quasi-Newton</vt:lpstr>
      <vt:lpstr>Quasi-Newton: Symmetric rank one (SR1)</vt:lpstr>
      <vt:lpstr>Quasi-Newton: BFGS</vt:lpstr>
      <vt:lpstr>Conjugate gradient</vt:lpstr>
      <vt:lpstr>Wolf Condition</vt:lpstr>
      <vt:lpstr>Trust region: concept</vt:lpstr>
      <vt:lpstr>Solve the optimization problem</vt:lpstr>
      <vt:lpstr>Dogleg method</vt:lpstr>
      <vt:lpstr>Region shrinkage</vt:lpstr>
      <vt:lpstr>Line search and Trust region</vt:lpstr>
      <vt:lpstr>PowerPoint 演示文稿</vt:lpstr>
      <vt:lpstr>Optimization with constraints</vt:lpstr>
      <vt:lpstr>Lagrangian multiplier</vt:lpstr>
      <vt:lpstr>Lagrangian multiplier, hidden function view</vt:lpstr>
      <vt:lpstr>Extend to inequity </vt:lpstr>
      <vt:lpstr>The full result</vt:lpstr>
      <vt:lpstr>Dual problem</vt:lpstr>
      <vt:lpstr>Goodness for dual</vt:lpstr>
      <vt:lpstr>Linear programing</vt:lpstr>
      <vt:lpstr>Using dual</vt:lpstr>
      <vt:lpstr>Simplex method</vt:lpstr>
      <vt:lpstr>Interior-point methods</vt:lpstr>
      <vt:lpstr>Quadratic programing</vt:lpstr>
      <vt:lpstr>Augmented Lagrangian Methods</vt:lpstr>
      <vt:lpstr>Sequential Quadratic Programing (SQP)</vt:lpstr>
      <vt:lpstr>Small summary</vt:lpstr>
      <vt:lpstr>PowerPoint 演示文稿</vt:lpstr>
      <vt:lpstr>Calculus</vt:lpstr>
      <vt:lpstr>Functional </vt:lpstr>
      <vt:lpstr>Functional</vt:lpstr>
      <vt:lpstr>Functional</vt:lpstr>
      <vt:lpstr>Functional</vt:lpstr>
      <vt:lpstr>PowerPoint 演示文稿</vt:lpstr>
      <vt:lpstr>Wrap up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Optimization</dc:title>
  <dc:creator>wangd</dc:creator>
  <cp:lastModifiedBy>wangd</cp:lastModifiedBy>
  <cp:revision>172</cp:revision>
  <dcterms:created xsi:type="dcterms:W3CDTF">2016-08-01T01:07:05Z</dcterms:created>
  <dcterms:modified xsi:type="dcterms:W3CDTF">2018-01-15T04:02:20Z</dcterms:modified>
</cp:coreProperties>
</file>